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84.xml"/>
  <Override ContentType="application/vnd.openxmlformats-officedocument.presentationml.notesSlide+xml" PartName="/ppt/notesSlides/notesSlide3.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82.xml"/>
  <Override ContentType="application/vnd.openxmlformats-officedocument.presentationml.notesSlide+xml" PartName="/ppt/notesSlides/notesSlide85.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77.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86.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56.xml"/>
  <Override ContentType="application/vnd.openxmlformats-officedocument.presentationml.notesSlide+xml" PartName="/ppt/notesSlides/notesSlide81.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80.xml"/>
  <Override ContentType="application/vnd.openxmlformats-officedocument.presentationml.notesSlide+xml" PartName="/ppt/notesSlides/notesSlide61.xml"/>
  <Override ContentType="application/vnd.openxmlformats-officedocument.presentationml.notesSlide+xml" PartName="/ppt/notesSlides/notesSlide74.xml"/>
  <Override ContentType="application/vnd.openxmlformats-officedocument.presentationml.notesSlide+xml" PartName="/ppt/notesSlides/notesSlide87.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88.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78.xml"/>
  <Override ContentType="application/vnd.openxmlformats-officedocument.presentationml.notesSlide+xml" PartName="/ppt/notesSlides/notesSlide79.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83.xml"/>
  <Override ContentType="application/vnd.openxmlformats-officedocument.presentationml.notesSlide+xml" PartName="/ppt/notesSlides/notesSlide71.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78.xml"/>
  <Override ContentType="application/vnd.openxmlformats-officedocument.presentationml.slide+xml" PartName="/ppt/slides/slide86.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69.xml"/>
  <Override ContentType="application/vnd.openxmlformats-officedocument.presentationml.slide+xml" PartName="/ppt/slides/slide8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77.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84.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79.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83.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8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1.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76.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80.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87.xml"/>
  <Override ContentType="application/vnd.openxmlformats-officedocument.presentationml.slide+xml" PartName="/ppt/slides/slide74.xml"/>
  <Override ContentType="application/vnd.openxmlformats-officedocument.presentationml.slide+xml" PartName="/ppt/slides/slide88.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6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 id="319" r:id="rId70"/>
    <p:sldId id="320" r:id="rId71"/>
    <p:sldId id="321" r:id="rId72"/>
    <p:sldId id="322" r:id="rId73"/>
    <p:sldId id="323" r:id="rId74"/>
    <p:sldId id="324" r:id="rId75"/>
    <p:sldId id="325" r:id="rId76"/>
    <p:sldId id="326" r:id="rId77"/>
    <p:sldId id="327" r:id="rId78"/>
    <p:sldId id="328" r:id="rId79"/>
    <p:sldId id="329" r:id="rId80"/>
    <p:sldId id="330" r:id="rId81"/>
    <p:sldId id="331" r:id="rId82"/>
    <p:sldId id="332" r:id="rId83"/>
    <p:sldId id="333" r:id="rId84"/>
    <p:sldId id="334" r:id="rId85"/>
    <p:sldId id="335" r:id="rId86"/>
    <p:sldId id="336" r:id="rId87"/>
    <p:sldId id="337" r:id="rId88"/>
    <p:sldId id="338" r:id="rId89"/>
    <p:sldId id="339" r:id="rId90"/>
    <p:sldId id="340" r:id="rId91"/>
    <p:sldId id="341" r:id="rId92"/>
    <p:sldId id="342" r:id="rId93"/>
    <p:sldId id="343" r:id="rId94"/>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747775"/>
          </p15:clr>
        </p15:guide>
        <p15:guide id="2" pos="3840">
          <p15:clr>
            <a:srgbClr val="747775"/>
          </p15:clr>
        </p15:guide>
        <p15:guide id="3" orient="horz" pos="4068">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7B3430B-26A2-4A14-92AC-3E7DE3152EFE}">
  <a:tblStyle styleId="{47B3430B-26A2-4A14-92AC-3E7DE3152EFE}"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 pos="4068"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84" Type="http://schemas.openxmlformats.org/officeDocument/2006/relationships/slide" Target="slides/slide78.xml"/><Relationship Id="rId83" Type="http://schemas.openxmlformats.org/officeDocument/2006/relationships/slide" Target="slides/slide77.xml"/><Relationship Id="rId42" Type="http://schemas.openxmlformats.org/officeDocument/2006/relationships/slide" Target="slides/slide36.xml"/><Relationship Id="rId86" Type="http://schemas.openxmlformats.org/officeDocument/2006/relationships/slide" Target="slides/slide80.xml"/><Relationship Id="rId41" Type="http://schemas.openxmlformats.org/officeDocument/2006/relationships/slide" Target="slides/slide35.xml"/><Relationship Id="rId85" Type="http://schemas.openxmlformats.org/officeDocument/2006/relationships/slide" Target="slides/slide79.xml"/><Relationship Id="rId44" Type="http://schemas.openxmlformats.org/officeDocument/2006/relationships/slide" Target="slides/slide38.xml"/><Relationship Id="rId88" Type="http://schemas.openxmlformats.org/officeDocument/2006/relationships/slide" Target="slides/slide82.xml"/><Relationship Id="rId43" Type="http://schemas.openxmlformats.org/officeDocument/2006/relationships/slide" Target="slides/slide37.xml"/><Relationship Id="rId87" Type="http://schemas.openxmlformats.org/officeDocument/2006/relationships/slide" Target="slides/slide81.xml"/><Relationship Id="rId46" Type="http://schemas.openxmlformats.org/officeDocument/2006/relationships/slide" Target="slides/slide40.xml"/><Relationship Id="rId45" Type="http://schemas.openxmlformats.org/officeDocument/2006/relationships/slide" Target="slides/slide39.xml"/><Relationship Id="rId89" Type="http://schemas.openxmlformats.org/officeDocument/2006/relationships/slide" Target="slides/slide83.xml"/><Relationship Id="rId80" Type="http://schemas.openxmlformats.org/officeDocument/2006/relationships/slide" Target="slides/slide74.xml"/><Relationship Id="rId82" Type="http://schemas.openxmlformats.org/officeDocument/2006/relationships/slide" Target="slides/slide76.xml"/><Relationship Id="rId81" Type="http://schemas.openxmlformats.org/officeDocument/2006/relationships/slide" Target="slides/slide75.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slide" Target="slides/slide67.xml"/><Relationship Id="rId72" Type="http://schemas.openxmlformats.org/officeDocument/2006/relationships/slide" Target="slides/slide66.xml"/><Relationship Id="rId31" Type="http://schemas.openxmlformats.org/officeDocument/2006/relationships/slide" Target="slides/slide25.xml"/><Relationship Id="rId75" Type="http://schemas.openxmlformats.org/officeDocument/2006/relationships/slide" Target="slides/slide69.xml"/><Relationship Id="rId30" Type="http://schemas.openxmlformats.org/officeDocument/2006/relationships/slide" Target="slides/slide24.xml"/><Relationship Id="rId74" Type="http://schemas.openxmlformats.org/officeDocument/2006/relationships/slide" Target="slides/slide68.xml"/><Relationship Id="rId33" Type="http://schemas.openxmlformats.org/officeDocument/2006/relationships/slide" Target="slides/slide27.xml"/><Relationship Id="rId77" Type="http://schemas.openxmlformats.org/officeDocument/2006/relationships/slide" Target="slides/slide71.xml"/><Relationship Id="rId32" Type="http://schemas.openxmlformats.org/officeDocument/2006/relationships/slide" Target="slides/slide26.xml"/><Relationship Id="rId76" Type="http://schemas.openxmlformats.org/officeDocument/2006/relationships/slide" Target="slides/slide70.xml"/><Relationship Id="rId35" Type="http://schemas.openxmlformats.org/officeDocument/2006/relationships/slide" Target="slides/slide29.xml"/><Relationship Id="rId79" Type="http://schemas.openxmlformats.org/officeDocument/2006/relationships/slide" Target="slides/slide73.xml"/><Relationship Id="rId34" Type="http://schemas.openxmlformats.org/officeDocument/2006/relationships/slide" Target="slides/slide28.xml"/><Relationship Id="rId78" Type="http://schemas.openxmlformats.org/officeDocument/2006/relationships/slide" Target="slides/slide72.xml"/><Relationship Id="rId71" Type="http://schemas.openxmlformats.org/officeDocument/2006/relationships/slide" Target="slides/slide65.xml"/><Relationship Id="rId70" Type="http://schemas.openxmlformats.org/officeDocument/2006/relationships/slide" Target="slides/slide64.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slide" Target="slides/slide58.xml"/><Relationship Id="rId63" Type="http://schemas.openxmlformats.org/officeDocument/2006/relationships/slide" Target="slides/slide57.xml"/><Relationship Id="rId22" Type="http://schemas.openxmlformats.org/officeDocument/2006/relationships/slide" Target="slides/slide16.xml"/><Relationship Id="rId66" Type="http://schemas.openxmlformats.org/officeDocument/2006/relationships/slide" Target="slides/slide60.xml"/><Relationship Id="rId21" Type="http://schemas.openxmlformats.org/officeDocument/2006/relationships/slide" Target="slides/slide15.xml"/><Relationship Id="rId65" Type="http://schemas.openxmlformats.org/officeDocument/2006/relationships/slide" Target="slides/slide59.xml"/><Relationship Id="rId24" Type="http://schemas.openxmlformats.org/officeDocument/2006/relationships/slide" Target="slides/slide18.xml"/><Relationship Id="rId68" Type="http://schemas.openxmlformats.org/officeDocument/2006/relationships/slide" Target="slides/slide62.xml"/><Relationship Id="rId23" Type="http://schemas.openxmlformats.org/officeDocument/2006/relationships/slide" Target="slides/slide17.xml"/><Relationship Id="rId67" Type="http://schemas.openxmlformats.org/officeDocument/2006/relationships/slide" Target="slides/slide61.xml"/><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slide" Target="slides/slide63.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94" Type="http://schemas.openxmlformats.org/officeDocument/2006/relationships/slide" Target="slides/slide88.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91" Type="http://schemas.openxmlformats.org/officeDocument/2006/relationships/slide" Target="slides/slide85.xml"/><Relationship Id="rId90" Type="http://schemas.openxmlformats.org/officeDocument/2006/relationships/slide" Target="slides/slide84.xml"/><Relationship Id="rId93" Type="http://schemas.openxmlformats.org/officeDocument/2006/relationships/slide" Target="slides/slide87.xml"/><Relationship Id="rId92" Type="http://schemas.openxmlformats.org/officeDocument/2006/relationships/slide" Target="slides/slide86.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png>
</file>

<file path=ppt/media/image20.png>
</file>

<file path=ppt/media/image21.jp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jpg>
</file>

<file path=ppt/media/image38.png>
</file>

<file path=ppt/media/image39.png>
</file>

<file path=ppt/media/image4.png>
</file>

<file path=ppt/media/image40.png>
</file>

<file path=ppt/media/image41.jpg>
</file>

<file path=ppt/media/image42.png>
</file>

<file path=ppt/media/image43.jpg>
</file>

<file path=ppt/media/image44.png>
</file>

<file path=ppt/media/image45.png>
</file>

<file path=ppt/media/image5.pn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2" name="Google Shape;92;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2" name="Google Shape;152;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0" name="Google Shape;160;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p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6" name="Google Shape;166;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p1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2" name="Google Shape;172;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26e848d8551_0_7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26e848d8551_0_7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9" name="Google Shape;179;g26e848d8551_0_7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5" name="Google Shape;185;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p1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1" name="Google Shape;191;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p1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7" name="Google Shape;197;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p1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3" name="Google Shape;203;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p1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9" name="Google Shape;209;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26e848d8551_0_6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26e848d8551_0_6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1" name="Google Shape;101;g26e848d8551_0_6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p1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5" name="Google Shape;215;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p1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1" name="Google Shape;221;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p1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7" name="Google Shape;227;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p1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4" name="Google Shape;234;p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p2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0" name="Google Shape;240;p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p2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6" name="Google Shape;246;p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26e848d8551_0_7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26e848d8551_0_7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3" name="Google Shape;253;g26e848d8551_0_7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2c8a9dd4d32_1_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2c8a9dd4d32_1_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0" name="Google Shape;260;g2c8a9dd4d32_1_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2c8a9dd4d32_1_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2c8a9dd4d32_1_1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6" name="Google Shape;266;g2c8a9dd4d32_1_1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2c8a9dd4d32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2c8a9dd4d32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2" name="Google Shape;272;g2c8a9dd4d32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7" name="Google Shape;107;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26d2564ddfd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26d2564ddfd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0" name="Google Shape;280;g26d2564ddfd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26e848d8551_0_8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26e848d8551_0_8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8" name="Google Shape;288;g26e848d8551_0_8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26eccdbb24f_0_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26eccdbb24f_0_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5" name="Google Shape;295;g26eccdbb24f_0_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26e2feb1b64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26e2feb1b64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3" name="Google Shape;303;g26e2feb1b64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26e2feb1b64_0_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26e2feb1b64_0_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0" name="Google Shape;310;g26e2feb1b64_0_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26e2feb1b64_0_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26e2feb1b64_0_1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8" name="Google Shape;318;g26e2feb1b64_0_1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26e2feb1b64_0_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26e2feb1b64_0_2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6" name="Google Shape;326;g26e2feb1b64_0_2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26e30e9859a_1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26e30e9859a_1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3" name="Google Shape;333;g26e30e9859a_1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26e30e9859a_1_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26e30e9859a_1_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0" name="Google Shape;340;g26e30e9859a_1_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26d2564ddfd_0_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26d2564ddfd_0_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7" name="Google Shape;347;g26d2564ddfd_0_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3" name="Google Shape;113;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26e848d8551_0_8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26e848d8551_0_8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4" name="Google Shape;354;g26e848d8551_0_8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26e848d8551_0_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60" name="Google Shape;360;g26e848d8551_0_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1" name="Google Shape;361;g26e848d8551_0_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26ebe5f2b50_0_6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26ebe5f2b50_0_6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8" name="Google Shape;368;g26ebe5f2b50_0_6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 name="Shape 372"/>
        <p:cNvGrpSpPr/>
        <p:nvPr/>
      </p:nvGrpSpPr>
      <p:grpSpPr>
        <a:xfrm>
          <a:off x="0" y="0"/>
          <a:ext cx="0" cy="0"/>
          <a:chOff x="0" y="0"/>
          <a:chExt cx="0" cy="0"/>
        </a:xfrm>
      </p:grpSpPr>
      <p:sp>
        <p:nvSpPr>
          <p:cNvPr id="373" name="Google Shape;373;g26ebe5f2b50_0_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74" name="Google Shape;374;g26ebe5f2b50_0_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5" name="Google Shape;375;g26ebe5f2b50_0_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g26ec710f24a_0_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80" name="Google Shape;380;g26ec710f24a_0_2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81" name="Google Shape;381;g26ec710f24a_0_2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g2cf184015a8_0_7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86" name="Google Shape;386;g2cf184015a8_0_7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87" name="Google Shape;387;g2cf184015a8_0_7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g26ebf5ca843_1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93" name="Google Shape;393;g26ebf5ca843_1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94" name="Google Shape;394;g26ebf5ca843_1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 name="Shape 399"/>
        <p:cNvGrpSpPr/>
        <p:nvPr/>
      </p:nvGrpSpPr>
      <p:grpSpPr>
        <a:xfrm>
          <a:off x="0" y="0"/>
          <a:ext cx="0" cy="0"/>
          <a:chOff x="0" y="0"/>
          <a:chExt cx="0" cy="0"/>
        </a:xfrm>
      </p:grpSpPr>
      <p:sp>
        <p:nvSpPr>
          <p:cNvPr id="400" name="Google Shape;400;g26ebf5ca843_1_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01" name="Google Shape;401;g26ebf5ca843_1_1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02" name="Google Shape;402;g26ebf5ca843_1_1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 name="Shape 407"/>
        <p:cNvGrpSpPr/>
        <p:nvPr/>
      </p:nvGrpSpPr>
      <p:grpSpPr>
        <a:xfrm>
          <a:off x="0" y="0"/>
          <a:ext cx="0" cy="0"/>
          <a:chOff x="0" y="0"/>
          <a:chExt cx="0" cy="0"/>
        </a:xfrm>
      </p:grpSpPr>
      <p:sp>
        <p:nvSpPr>
          <p:cNvPr id="408" name="Google Shape;408;g26ebf5ca843_1_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09" name="Google Shape;409;g26ebf5ca843_1_2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10" name="Google Shape;410;g26ebf5ca843_1_2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g26ebf5ca843_1_3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17" name="Google Shape;417;g26ebf5ca843_1_3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18" name="Google Shape;418;g26ebf5ca843_1_3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26ec710f24a_0_6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9" name="Google Shape;119;g26ec710f24a_0_6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3" name="Shape 423"/>
        <p:cNvGrpSpPr/>
        <p:nvPr/>
      </p:nvGrpSpPr>
      <p:grpSpPr>
        <a:xfrm>
          <a:off x="0" y="0"/>
          <a:ext cx="0" cy="0"/>
          <a:chOff x="0" y="0"/>
          <a:chExt cx="0" cy="0"/>
        </a:xfrm>
      </p:grpSpPr>
      <p:sp>
        <p:nvSpPr>
          <p:cNvPr id="424" name="Google Shape;424;g26ebf5ca843_1_3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25" name="Google Shape;425;g26ebf5ca843_1_3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26" name="Google Shape;426;g26ebf5ca843_1_3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1" name="Shape 431"/>
        <p:cNvGrpSpPr/>
        <p:nvPr/>
      </p:nvGrpSpPr>
      <p:grpSpPr>
        <a:xfrm>
          <a:off x="0" y="0"/>
          <a:ext cx="0" cy="0"/>
          <a:chOff x="0" y="0"/>
          <a:chExt cx="0" cy="0"/>
        </a:xfrm>
      </p:grpSpPr>
      <p:sp>
        <p:nvSpPr>
          <p:cNvPr id="432" name="Google Shape;432;g26ebf5ca843_1_4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33" name="Google Shape;433;g26ebf5ca843_1_4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34" name="Google Shape;434;g26ebf5ca843_1_4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9" name="Shape 439"/>
        <p:cNvGrpSpPr/>
        <p:nvPr/>
      </p:nvGrpSpPr>
      <p:grpSpPr>
        <a:xfrm>
          <a:off x="0" y="0"/>
          <a:ext cx="0" cy="0"/>
          <a:chOff x="0" y="0"/>
          <a:chExt cx="0" cy="0"/>
        </a:xfrm>
      </p:grpSpPr>
      <p:sp>
        <p:nvSpPr>
          <p:cNvPr id="440" name="Google Shape;440;g26ebf5ca843_1_5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41" name="Google Shape;441;g26ebf5ca843_1_5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42" name="Google Shape;442;g26ebf5ca843_1_5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7" name="Shape 447"/>
        <p:cNvGrpSpPr/>
        <p:nvPr/>
      </p:nvGrpSpPr>
      <p:grpSpPr>
        <a:xfrm>
          <a:off x="0" y="0"/>
          <a:ext cx="0" cy="0"/>
          <a:chOff x="0" y="0"/>
          <a:chExt cx="0" cy="0"/>
        </a:xfrm>
      </p:grpSpPr>
      <p:sp>
        <p:nvSpPr>
          <p:cNvPr id="448" name="Google Shape;448;g26ebf5ca843_1_6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49" name="Google Shape;449;g26ebf5ca843_1_6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50" name="Google Shape;450;g26ebf5ca843_1_6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5" name="Shape 455"/>
        <p:cNvGrpSpPr/>
        <p:nvPr/>
      </p:nvGrpSpPr>
      <p:grpSpPr>
        <a:xfrm>
          <a:off x="0" y="0"/>
          <a:ext cx="0" cy="0"/>
          <a:chOff x="0" y="0"/>
          <a:chExt cx="0" cy="0"/>
        </a:xfrm>
      </p:grpSpPr>
      <p:sp>
        <p:nvSpPr>
          <p:cNvPr id="456" name="Google Shape;456;g26ebf5ca843_1_7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57" name="Google Shape;457;g26ebf5ca843_1_7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58" name="Google Shape;458;g26ebf5ca843_1_7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3" name="Shape 463"/>
        <p:cNvGrpSpPr/>
        <p:nvPr/>
      </p:nvGrpSpPr>
      <p:grpSpPr>
        <a:xfrm>
          <a:off x="0" y="0"/>
          <a:ext cx="0" cy="0"/>
          <a:chOff x="0" y="0"/>
          <a:chExt cx="0" cy="0"/>
        </a:xfrm>
      </p:grpSpPr>
      <p:sp>
        <p:nvSpPr>
          <p:cNvPr id="464" name="Google Shape;464;g26ebf5ca843_1_8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65" name="Google Shape;465;g26ebf5ca843_1_8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66" name="Google Shape;466;g26ebf5ca843_1_8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1" name="Shape 471"/>
        <p:cNvGrpSpPr/>
        <p:nvPr/>
      </p:nvGrpSpPr>
      <p:grpSpPr>
        <a:xfrm>
          <a:off x="0" y="0"/>
          <a:ext cx="0" cy="0"/>
          <a:chOff x="0" y="0"/>
          <a:chExt cx="0" cy="0"/>
        </a:xfrm>
      </p:grpSpPr>
      <p:sp>
        <p:nvSpPr>
          <p:cNvPr id="472" name="Google Shape;472;g26ebf5ca843_1_8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73" name="Google Shape;473;g26ebf5ca843_1_8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74" name="Google Shape;474;g26ebf5ca843_1_8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9" name="Shape 479"/>
        <p:cNvGrpSpPr/>
        <p:nvPr/>
      </p:nvGrpSpPr>
      <p:grpSpPr>
        <a:xfrm>
          <a:off x="0" y="0"/>
          <a:ext cx="0" cy="0"/>
          <a:chOff x="0" y="0"/>
          <a:chExt cx="0" cy="0"/>
        </a:xfrm>
      </p:grpSpPr>
      <p:sp>
        <p:nvSpPr>
          <p:cNvPr id="480" name="Google Shape;480;g26ebf5ca843_1_9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81" name="Google Shape;481;g26ebf5ca843_1_9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82" name="Google Shape;482;g26ebf5ca843_1_9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7" name="Shape 487"/>
        <p:cNvGrpSpPr/>
        <p:nvPr/>
      </p:nvGrpSpPr>
      <p:grpSpPr>
        <a:xfrm>
          <a:off x="0" y="0"/>
          <a:ext cx="0" cy="0"/>
          <a:chOff x="0" y="0"/>
          <a:chExt cx="0" cy="0"/>
        </a:xfrm>
      </p:grpSpPr>
      <p:sp>
        <p:nvSpPr>
          <p:cNvPr id="488" name="Google Shape;488;g26ebf5ca843_1_10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89" name="Google Shape;489;g26ebf5ca843_1_10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90" name="Google Shape;490;g26ebf5ca843_1_10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5" name="Shape 495"/>
        <p:cNvGrpSpPr/>
        <p:nvPr/>
      </p:nvGrpSpPr>
      <p:grpSpPr>
        <a:xfrm>
          <a:off x="0" y="0"/>
          <a:ext cx="0" cy="0"/>
          <a:chOff x="0" y="0"/>
          <a:chExt cx="0" cy="0"/>
        </a:xfrm>
      </p:grpSpPr>
      <p:sp>
        <p:nvSpPr>
          <p:cNvPr id="496" name="Google Shape;496;g26ebf5ca843_1_1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97" name="Google Shape;497;g26ebf5ca843_1_11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98" name="Google Shape;498;g26ebf5ca843_1_11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5" name="Google Shape;125;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3" name="Shape 503"/>
        <p:cNvGrpSpPr/>
        <p:nvPr/>
      </p:nvGrpSpPr>
      <p:grpSpPr>
        <a:xfrm>
          <a:off x="0" y="0"/>
          <a:ext cx="0" cy="0"/>
          <a:chOff x="0" y="0"/>
          <a:chExt cx="0" cy="0"/>
        </a:xfrm>
      </p:grpSpPr>
      <p:sp>
        <p:nvSpPr>
          <p:cNvPr id="504" name="Google Shape;504;g26ebf5ca843_1_1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05" name="Google Shape;505;g26ebf5ca843_1_12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06" name="Google Shape;506;g26ebf5ca843_1_12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1" name="Shape 511"/>
        <p:cNvGrpSpPr/>
        <p:nvPr/>
      </p:nvGrpSpPr>
      <p:grpSpPr>
        <a:xfrm>
          <a:off x="0" y="0"/>
          <a:ext cx="0" cy="0"/>
          <a:chOff x="0" y="0"/>
          <a:chExt cx="0" cy="0"/>
        </a:xfrm>
      </p:grpSpPr>
      <p:sp>
        <p:nvSpPr>
          <p:cNvPr id="512" name="Google Shape;512;g26ebf5ca843_1_13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13" name="Google Shape;513;g26ebf5ca843_1_13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14" name="Google Shape;514;g26ebf5ca843_1_13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9" name="Shape 519"/>
        <p:cNvGrpSpPr/>
        <p:nvPr/>
      </p:nvGrpSpPr>
      <p:grpSpPr>
        <a:xfrm>
          <a:off x="0" y="0"/>
          <a:ext cx="0" cy="0"/>
          <a:chOff x="0" y="0"/>
          <a:chExt cx="0" cy="0"/>
        </a:xfrm>
      </p:grpSpPr>
      <p:sp>
        <p:nvSpPr>
          <p:cNvPr id="520" name="Google Shape;520;g26e848d8551_0_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21" name="Google Shape;521;g26e848d8551_0_1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22" name="Google Shape;522;g26e848d8551_0_1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6" name="Shape 526"/>
        <p:cNvGrpSpPr/>
        <p:nvPr/>
      </p:nvGrpSpPr>
      <p:grpSpPr>
        <a:xfrm>
          <a:off x="0" y="0"/>
          <a:ext cx="0" cy="0"/>
          <a:chOff x="0" y="0"/>
          <a:chExt cx="0" cy="0"/>
        </a:xfrm>
      </p:grpSpPr>
      <p:sp>
        <p:nvSpPr>
          <p:cNvPr id="527" name="Google Shape;527;g2ce440454cc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28" name="Google Shape;528;g2ce440454cc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29" name="Google Shape;529;g2ce440454cc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3" name="Shape 533"/>
        <p:cNvGrpSpPr/>
        <p:nvPr/>
      </p:nvGrpSpPr>
      <p:grpSpPr>
        <a:xfrm>
          <a:off x="0" y="0"/>
          <a:ext cx="0" cy="0"/>
          <a:chOff x="0" y="0"/>
          <a:chExt cx="0" cy="0"/>
        </a:xfrm>
      </p:grpSpPr>
      <p:sp>
        <p:nvSpPr>
          <p:cNvPr id="534" name="Google Shape;534;g2ce440454cc_0_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35" name="Google Shape;535;g2ce440454cc_0_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36" name="Google Shape;536;g2ce440454cc_0_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0" name="Shape 540"/>
        <p:cNvGrpSpPr/>
        <p:nvPr/>
      </p:nvGrpSpPr>
      <p:grpSpPr>
        <a:xfrm>
          <a:off x="0" y="0"/>
          <a:ext cx="0" cy="0"/>
          <a:chOff x="0" y="0"/>
          <a:chExt cx="0" cy="0"/>
        </a:xfrm>
      </p:grpSpPr>
      <p:sp>
        <p:nvSpPr>
          <p:cNvPr id="541" name="Google Shape;541;g2ce440454cc_0_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42" name="Google Shape;542;g2ce440454cc_0_1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43" name="Google Shape;543;g2ce440454cc_0_1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6" name="Shape 546"/>
        <p:cNvGrpSpPr/>
        <p:nvPr/>
      </p:nvGrpSpPr>
      <p:grpSpPr>
        <a:xfrm>
          <a:off x="0" y="0"/>
          <a:ext cx="0" cy="0"/>
          <a:chOff x="0" y="0"/>
          <a:chExt cx="0" cy="0"/>
        </a:xfrm>
      </p:grpSpPr>
      <p:sp>
        <p:nvSpPr>
          <p:cNvPr id="547" name="Google Shape;547;g2ce440454cc_0_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48" name="Google Shape;548;g2ce440454cc_0_1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49" name="Google Shape;549;g2ce440454cc_0_1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3" name="Shape 553"/>
        <p:cNvGrpSpPr/>
        <p:nvPr/>
      </p:nvGrpSpPr>
      <p:grpSpPr>
        <a:xfrm>
          <a:off x="0" y="0"/>
          <a:ext cx="0" cy="0"/>
          <a:chOff x="0" y="0"/>
          <a:chExt cx="0" cy="0"/>
        </a:xfrm>
      </p:grpSpPr>
      <p:sp>
        <p:nvSpPr>
          <p:cNvPr id="554" name="Google Shape;554;g2cf184015a8_0_8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55" name="Google Shape;555;g2cf184015a8_0_8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56" name="Google Shape;556;g2cf184015a8_0_8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9" name="Shape 559"/>
        <p:cNvGrpSpPr/>
        <p:nvPr/>
      </p:nvGrpSpPr>
      <p:grpSpPr>
        <a:xfrm>
          <a:off x="0" y="0"/>
          <a:ext cx="0" cy="0"/>
          <a:chOff x="0" y="0"/>
          <a:chExt cx="0" cy="0"/>
        </a:xfrm>
      </p:grpSpPr>
      <p:sp>
        <p:nvSpPr>
          <p:cNvPr id="560" name="Google Shape;560;g2cf184015a8_0_8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61" name="Google Shape;561;g2cf184015a8_0_8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62" name="Google Shape;562;g2cf184015a8_0_8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6" name="Shape 566"/>
        <p:cNvGrpSpPr/>
        <p:nvPr/>
      </p:nvGrpSpPr>
      <p:grpSpPr>
        <a:xfrm>
          <a:off x="0" y="0"/>
          <a:ext cx="0" cy="0"/>
          <a:chOff x="0" y="0"/>
          <a:chExt cx="0" cy="0"/>
        </a:xfrm>
      </p:grpSpPr>
      <p:sp>
        <p:nvSpPr>
          <p:cNvPr id="567" name="Google Shape;567;g2cf184015a8_0_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68" name="Google Shape;568;g2cf184015a8_0_1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69" name="Google Shape;569;g2cf184015a8_0_1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0" name="Google Shape;130;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1" name="Google Shape;131;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2" name="Shape 572"/>
        <p:cNvGrpSpPr/>
        <p:nvPr/>
      </p:nvGrpSpPr>
      <p:grpSpPr>
        <a:xfrm>
          <a:off x="0" y="0"/>
          <a:ext cx="0" cy="0"/>
          <a:chOff x="0" y="0"/>
          <a:chExt cx="0" cy="0"/>
        </a:xfrm>
      </p:grpSpPr>
      <p:sp>
        <p:nvSpPr>
          <p:cNvPr id="573" name="Google Shape;573;g2cf184015a8_0_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74" name="Google Shape;574;g2cf184015a8_0_3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75" name="Google Shape;575;g2cf184015a8_0_3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0" name="Shape 580"/>
        <p:cNvGrpSpPr/>
        <p:nvPr/>
      </p:nvGrpSpPr>
      <p:grpSpPr>
        <a:xfrm>
          <a:off x="0" y="0"/>
          <a:ext cx="0" cy="0"/>
          <a:chOff x="0" y="0"/>
          <a:chExt cx="0" cy="0"/>
        </a:xfrm>
      </p:grpSpPr>
      <p:sp>
        <p:nvSpPr>
          <p:cNvPr id="581" name="Google Shape;581;g2cf184015a8_0_5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82" name="Google Shape;582;g2cf184015a8_0_5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83" name="Google Shape;583;g2cf184015a8_0_5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7" name="Shape 587"/>
        <p:cNvGrpSpPr/>
        <p:nvPr/>
      </p:nvGrpSpPr>
      <p:grpSpPr>
        <a:xfrm>
          <a:off x="0" y="0"/>
          <a:ext cx="0" cy="0"/>
          <a:chOff x="0" y="0"/>
          <a:chExt cx="0" cy="0"/>
        </a:xfrm>
      </p:grpSpPr>
      <p:sp>
        <p:nvSpPr>
          <p:cNvPr id="588" name="Google Shape;588;g2cf184015a8_0_5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89" name="Google Shape;589;g2cf184015a8_0_5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90" name="Google Shape;590;g2cf184015a8_0_5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5" name="Shape 595"/>
        <p:cNvGrpSpPr/>
        <p:nvPr/>
      </p:nvGrpSpPr>
      <p:grpSpPr>
        <a:xfrm>
          <a:off x="0" y="0"/>
          <a:ext cx="0" cy="0"/>
          <a:chOff x="0" y="0"/>
          <a:chExt cx="0" cy="0"/>
        </a:xfrm>
      </p:grpSpPr>
      <p:sp>
        <p:nvSpPr>
          <p:cNvPr id="596" name="Google Shape;596;g2cf184015a8_0_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97" name="Google Shape;597;g2cf184015a8_0_2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98" name="Google Shape;598;g2cf184015a8_0_2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2" name="Shape 602"/>
        <p:cNvGrpSpPr/>
        <p:nvPr/>
      </p:nvGrpSpPr>
      <p:grpSpPr>
        <a:xfrm>
          <a:off x="0" y="0"/>
          <a:ext cx="0" cy="0"/>
          <a:chOff x="0" y="0"/>
          <a:chExt cx="0" cy="0"/>
        </a:xfrm>
      </p:grpSpPr>
      <p:sp>
        <p:nvSpPr>
          <p:cNvPr id="603" name="Google Shape;603;g2cf184015a8_0_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604" name="Google Shape;604;g2cf184015a8_0_1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05" name="Google Shape;605;g2cf184015a8_0_1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8" name="Shape 608"/>
        <p:cNvGrpSpPr/>
        <p:nvPr/>
      </p:nvGrpSpPr>
      <p:grpSpPr>
        <a:xfrm>
          <a:off x="0" y="0"/>
          <a:ext cx="0" cy="0"/>
          <a:chOff x="0" y="0"/>
          <a:chExt cx="0" cy="0"/>
        </a:xfrm>
      </p:grpSpPr>
      <p:sp>
        <p:nvSpPr>
          <p:cNvPr id="609" name="Google Shape;609;g2cf184015a8_0_9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610" name="Google Shape;610;g2cf184015a8_0_9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11" name="Google Shape;611;g2cf184015a8_0_9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5" name="Shape 615"/>
        <p:cNvGrpSpPr/>
        <p:nvPr/>
      </p:nvGrpSpPr>
      <p:grpSpPr>
        <a:xfrm>
          <a:off x="0" y="0"/>
          <a:ext cx="0" cy="0"/>
          <a:chOff x="0" y="0"/>
          <a:chExt cx="0" cy="0"/>
        </a:xfrm>
      </p:grpSpPr>
      <p:sp>
        <p:nvSpPr>
          <p:cNvPr id="616" name="Google Shape;616;g2cf184015a8_0_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617" name="Google Shape;617;g2cf184015a8_0_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18" name="Google Shape;618;g2cf184015a8_0_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2" name="Shape 622"/>
        <p:cNvGrpSpPr/>
        <p:nvPr/>
      </p:nvGrpSpPr>
      <p:grpSpPr>
        <a:xfrm>
          <a:off x="0" y="0"/>
          <a:ext cx="0" cy="0"/>
          <a:chOff x="0" y="0"/>
          <a:chExt cx="0" cy="0"/>
        </a:xfrm>
      </p:grpSpPr>
      <p:sp>
        <p:nvSpPr>
          <p:cNvPr id="623" name="Google Shape;623;g2ce440454cc_0_3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624" name="Google Shape;624;g2ce440454cc_0_3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25" name="Google Shape;625;g2ce440454cc_0_3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8" name="Shape 628"/>
        <p:cNvGrpSpPr/>
        <p:nvPr/>
      </p:nvGrpSpPr>
      <p:grpSpPr>
        <a:xfrm>
          <a:off x="0" y="0"/>
          <a:ext cx="0" cy="0"/>
          <a:chOff x="0" y="0"/>
          <a:chExt cx="0" cy="0"/>
        </a:xfrm>
      </p:grpSpPr>
      <p:sp>
        <p:nvSpPr>
          <p:cNvPr id="629" name="Google Shape;629;g2ce440454cc_0_3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630" name="Google Shape;630;g2ce440454cc_0_3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31" name="Google Shape;631;g2ce440454cc_0_3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4" name="Shape 634"/>
        <p:cNvGrpSpPr/>
        <p:nvPr/>
      </p:nvGrpSpPr>
      <p:grpSpPr>
        <a:xfrm>
          <a:off x="0" y="0"/>
          <a:ext cx="0" cy="0"/>
          <a:chOff x="0" y="0"/>
          <a:chExt cx="0" cy="0"/>
        </a:xfrm>
      </p:grpSpPr>
      <p:sp>
        <p:nvSpPr>
          <p:cNvPr id="635" name="Google Shape;635;g27112bbfc8d_0_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636" name="Google Shape;636;g27112bbfc8d_0_1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37" name="Google Shape;637;g27112bbfc8d_0_1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26ec710f24a_0_6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7" name="Google Shape;137;g26ec710f24a_0_6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8" name="Google Shape;138;g26ec710f24a_0_6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1" name="Shape 641"/>
        <p:cNvGrpSpPr/>
        <p:nvPr/>
      </p:nvGrpSpPr>
      <p:grpSpPr>
        <a:xfrm>
          <a:off x="0" y="0"/>
          <a:ext cx="0" cy="0"/>
          <a:chOff x="0" y="0"/>
          <a:chExt cx="0" cy="0"/>
        </a:xfrm>
      </p:grpSpPr>
      <p:sp>
        <p:nvSpPr>
          <p:cNvPr id="642" name="Google Shape;642;g27112bbfc8d_0_6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643" name="Google Shape;643;g27112bbfc8d_0_6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44" name="Google Shape;644;g27112bbfc8d_0_6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8" name="Shape 648"/>
        <p:cNvGrpSpPr/>
        <p:nvPr/>
      </p:nvGrpSpPr>
      <p:grpSpPr>
        <a:xfrm>
          <a:off x="0" y="0"/>
          <a:ext cx="0" cy="0"/>
          <a:chOff x="0" y="0"/>
          <a:chExt cx="0" cy="0"/>
        </a:xfrm>
      </p:grpSpPr>
      <p:sp>
        <p:nvSpPr>
          <p:cNvPr id="649" name="Google Shape;649;g27112bbfc8d_0_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650" name="Google Shape;650;g27112bbfc8d_0_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51" name="Google Shape;651;g27112bbfc8d_0_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5" name="Shape 655"/>
        <p:cNvGrpSpPr/>
        <p:nvPr/>
      </p:nvGrpSpPr>
      <p:grpSpPr>
        <a:xfrm>
          <a:off x="0" y="0"/>
          <a:ext cx="0" cy="0"/>
          <a:chOff x="0" y="0"/>
          <a:chExt cx="0" cy="0"/>
        </a:xfrm>
      </p:grpSpPr>
      <p:sp>
        <p:nvSpPr>
          <p:cNvPr id="656" name="Google Shape;656;g27112bbfc8d_0_6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657" name="Google Shape;657;g27112bbfc8d_0_6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58" name="Google Shape;658;g27112bbfc8d_0_6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3" name="Shape 663"/>
        <p:cNvGrpSpPr/>
        <p:nvPr/>
      </p:nvGrpSpPr>
      <p:grpSpPr>
        <a:xfrm>
          <a:off x="0" y="0"/>
          <a:ext cx="0" cy="0"/>
          <a:chOff x="0" y="0"/>
          <a:chExt cx="0" cy="0"/>
        </a:xfrm>
      </p:grpSpPr>
      <p:sp>
        <p:nvSpPr>
          <p:cNvPr id="664" name="Google Shape;664;g27112bbfc8d_0_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665" name="Google Shape;665;g27112bbfc8d_0_1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66" name="Google Shape;666;g27112bbfc8d_0_1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1" name="Shape 671"/>
        <p:cNvGrpSpPr/>
        <p:nvPr/>
      </p:nvGrpSpPr>
      <p:grpSpPr>
        <a:xfrm>
          <a:off x="0" y="0"/>
          <a:ext cx="0" cy="0"/>
          <a:chOff x="0" y="0"/>
          <a:chExt cx="0" cy="0"/>
        </a:xfrm>
      </p:grpSpPr>
      <p:sp>
        <p:nvSpPr>
          <p:cNvPr id="672" name="Google Shape;672;g27112bbfc8d_0_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673" name="Google Shape;673;g27112bbfc8d_0_2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74" name="Google Shape;674;g27112bbfc8d_0_2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4" name="Shape 684"/>
        <p:cNvGrpSpPr/>
        <p:nvPr/>
      </p:nvGrpSpPr>
      <p:grpSpPr>
        <a:xfrm>
          <a:off x="0" y="0"/>
          <a:ext cx="0" cy="0"/>
          <a:chOff x="0" y="0"/>
          <a:chExt cx="0" cy="0"/>
        </a:xfrm>
      </p:grpSpPr>
      <p:sp>
        <p:nvSpPr>
          <p:cNvPr id="685" name="Google Shape;685;g27112bbfc8d_0_3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686" name="Google Shape;686;g27112bbfc8d_0_3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87" name="Google Shape;687;g27112bbfc8d_0_3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1" name="Shape 691"/>
        <p:cNvGrpSpPr/>
        <p:nvPr/>
      </p:nvGrpSpPr>
      <p:grpSpPr>
        <a:xfrm>
          <a:off x="0" y="0"/>
          <a:ext cx="0" cy="0"/>
          <a:chOff x="0" y="0"/>
          <a:chExt cx="0" cy="0"/>
        </a:xfrm>
      </p:grpSpPr>
      <p:sp>
        <p:nvSpPr>
          <p:cNvPr id="692" name="Google Shape;692;g27112bbfc8d_0_5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693" name="Google Shape;693;g27112bbfc8d_0_5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94" name="Google Shape;694;g27112bbfc8d_0_5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9" name="Shape 699"/>
        <p:cNvGrpSpPr/>
        <p:nvPr/>
      </p:nvGrpSpPr>
      <p:grpSpPr>
        <a:xfrm>
          <a:off x="0" y="0"/>
          <a:ext cx="0" cy="0"/>
          <a:chOff x="0" y="0"/>
          <a:chExt cx="0" cy="0"/>
        </a:xfrm>
      </p:grpSpPr>
      <p:sp>
        <p:nvSpPr>
          <p:cNvPr id="700" name="Google Shape;700;g27112bbfc8d_0_4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701" name="Google Shape;701;g27112bbfc8d_0_4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02" name="Google Shape;702;g27112bbfc8d_0_4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6" name="Shape 706"/>
        <p:cNvGrpSpPr/>
        <p:nvPr/>
      </p:nvGrpSpPr>
      <p:grpSpPr>
        <a:xfrm>
          <a:off x="0" y="0"/>
          <a:ext cx="0" cy="0"/>
          <a:chOff x="0" y="0"/>
          <a:chExt cx="0" cy="0"/>
        </a:xfrm>
      </p:grpSpPr>
      <p:sp>
        <p:nvSpPr>
          <p:cNvPr id="707" name="Google Shape;707;p2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08" name="Google Shape;708;p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4" name="Google Shape;144;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2"/>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2"/>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8" name="Google Shape;18;p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71" name="Shape 71"/>
        <p:cNvGrpSpPr/>
        <p:nvPr/>
      </p:nvGrpSpPr>
      <p:grpSpPr>
        <a:xfrm>
          <a:off x="0" y="0"/>
          <a:ext cx="0" cy="0"/>
          <a:chOff x="0" y="0"/>
          <a:chExt cx="0" cy="0"/>
        </a:xfrm>
      </p:grpSpPr>
      <p:sp>
        <p:nvSpPr>
          <p:cNvPr id="72" name="Google Shape;72;p11"/>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3" name="Google Shape;73;p11"/>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74" name="Google Shape;74;p11"/>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75" name="Google Shape;75;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8" name="Shape 78"/>
        <p:cNvGrpSpPr/>
        <p:nvPr/>
      </p:nvGrpSpPr>
      <p:grpSpPr>
        <a:xfrm>
          <a:off x="0" y="0"/>
          <a:ext cx="0" cy="0"/>
          <a:chOff x="0" y="0"/>
          <a:chExt cx="0" cy="0"/>
        </a:xfrm>
      </p:grpSpPr>
      <p:sp>
        <p:nvSpPr>
          <p:cNvPr id="79" name="Google Shape;79;p1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12"/>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 name="Google Shape;81;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84" name="Shape 84"/>
        <p:cNvGrpSpPr/>
        <p:nvPr/>
      </p:nvGrpSpPr>
      <p:grpSpPr>
        <a:xfrm>
          <a:off x="0" y="0"/>
          <a:ext cx="0" cy="0"/>
          <a:chOff x="0" y="0"/>
          <a:chExt cx="0" cy="0"/>
        </a:xfrm>
      </p:grpSpPr>
      <p:sp>
        <p:nvSpPr>
          <p:cNvPr id="85" name="Google Shape;85;p13"/>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6" name="Google Shape;86;p13"/>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7" name="Google Shape;87;p1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8" name="Google Shape;88;p1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9" name="Google Shape;89;p1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21" name="Shape 21"/>
        <p:cNvGrpSpPr/>
        <p:nvPr/>
      </p:nvGrpSpPr>
      <p:grpSpPr>
        <a:xfrm>
          <a:off x="0" y="0"/>
          <a:ext cx="0" cy="0"/>
          <a:chOff x="0" y="0"/>
          <a:chExt cx="0" cy="0"/>
        </a:xfrm>
      </p:grpSpPr>
      <p:sp>
        <p:nvSpPr>
          <p:cNvPr id="22" name="Google Shape;22;p3"/>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3"/>
          <p:cNvSpPr/>
          <p:nvPr>
            <p:ph idx="2" type="pic"/>
          </p:nvPr>
        </p:nvSpPr>
        <p:spPr>
          <a:xfrm>
            <a:off x="5183188" y="987425"/>
            <a:ext cx="6172200" cy="4873625"/>
          </a:xfrm>
          <a:prstGeom prst="rect">
            <a:avLst/>
          </a:prstGeom>
          <a:noFill/>
          <a:ln>
            <a:noFill/>
          </a:ln>
        </p:spPr>
      </p:sp>
      <p:sp>
        <p:nvSpPr>
          <p:cNvPr id="24" name="Google Shape;24;p3"/>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25" name="Google Shape;25;p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type="tx">
  <p:cSld name="TITLE_AND_BODY">
    <p:spTree>
      <p:nvGrpSpPr>
        <p:cNvPr id="28" name="Shape 28"/>
        <p:cNvGrpSpPr/>
        <p:nvPr/>
      </p:nvGrpSpPr>
      <p:grpSpPr>
        <a:xfrm>
          <a:off x="0" y="0"/>
          <a:ext cx="0" cy="0"/>
          <a:chOff x="0" y="0"/>
          <a:chExt cx="0" cy="0"/>
        </a:xfrm>
      </p:grpSpPr>
      <p:sp>
        <p:nvSpPr>
          <p:cNvPr id="29" name="Google Shape;29;p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0" name="Google Shape;30;p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1" name="Google Shape;31;p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4" name="Shape 34"/>
        <p:cNvGrpSpPr/>
        <p:nvPr/>
      </p:nvGrpSpPr>
      <p:grpSpPr>
        <a:xfrm>
          <a:off x="0" y="0"/>
          <a:ext cx="0" cy="0"/>
          <a:chOff x="0" y="0"/>
          <a:chExt cx="0" cy="0"/>
        </a:xfrm>
      </p:grpSpPr>
      <p:sp>
        <p:nvSpPr>
          <p:cNvPr id="35" name="Google Shape;35;p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6" name="Google Shape;36;p5"/>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 name="Google Shape;37;p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0" name="Shape 40"/>
        <p:cNvGrpSpPr/>
        <p:nvPr/>
      </p:nvGrpSpPr>
      <p:grpSpPr>
        <a:xfrm>
          <a:off x="0" y="0"/>
          <a:ext cx="0" cy="0"/>
          <a:chOff x="0" y="0"/>
          <a:chExt cx="0" cy="0"/>
        </a:xfrm>
      </p:grpSpPr>
      <p:sp>
        <p:nvSpPr>
          <p:cNvPr id="41" name="Google Shape;41;p6"/>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6"/>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43" name="Google Shape;43;p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5" name="Google Shape;45;p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46" name="Shape 46"/>
        <p:cNvGrpSpPr/>
        <p:nvPr/>
      </p:nvGrpSpPr>
      <p:grpSpPr>
        <a:xfrm>
          <a:off x="0" y="0"/>
          <a:ext cx="0" cy="0"/>
          <a:chOff x="0" y="0"/>
          <a:chExt cx="0" cy="0"/>
        </a:xfrm>
      </p:grpSpPr>
      <p:sp>
        <p:nvSpPr>
          <p:cNvPr id="47" name="Google Shape;47;p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8" name="Google Shape;48;p7"/>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9" name="Google Shape;49;p7"/>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0" name="Google Shape;50;p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53" name="Shape 53"/>
        <p:cNvGrpSpPr/>
        <p:nvPr/>
      </p:nvGrpSpPr>
      <p:grpSpPr>
        <a:xfrm>
          <a:off x="0" y="0"/>
          <a:ext cx="0" cy="0"/>
          <a:chOff x="0" y="0"/>
          <a:chExt cx="0" cy="0"/>
        </a:xfrm>
      </p:grpSpPr>
      <p:sp>
        <p:nvSpPr>
          <p:cNvPr id="54" name="Google Shape;54;p8"/>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5" name="Google Shape;55;p8"/>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6" name="Google Shape;56;p8"/>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7" name="Google Shape;57;p8"/>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8" name="Google Shape;58;p8"/>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9" name="Google Shape;59;p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1" name="Google Shape;61;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2" name="Shape 62"/>
        <p:cNvGrpSpPr/>
        <p:nvPr/>
      </p:nvGrpSpPr>
      <p:grpSpPr>
        <a:xfrm>
          <a:off x="0" y="0"/>
          <a:ext cx="0" cy="0"/>
          <a:chOff x="0" y="0"/>
          <a:chExt cx="0" cy="0"/>
        </a:xfrm>
      </p:grpSpPr>
      <p:sp>
        <p:nvSpPr>
          <p:cNvPr id="63" name="Google Shape;63;p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4" name="Google Shape;64;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5" name="Google Shape;65;p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7" name="Shape 67"/>
        <p:cNvGrpSpPr/>
        <p:nvPr/>
      </p:nvGrpSpPr>
      <p:grpSpPr>
        <a:xfrm>
          <a:off x="0" y="0"/>
          <a:ext cx="0" cy="0"/>
          <a:chOff x="0" y="0"/>
          <a:chExt cx="0" cy="0"/>
        </a:xfrm>
      </p:grpSpPr>
      <p:sp>
        <p:nvSpPr>
          <p:cNvPr id="68" name="Google Shape;68;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9" name="Google Shape;69;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5.jpg"/><Relationship Id="rId4" Type="http://schemas.openxmlformats.org/officeDocument/2006/relationships/image" Target="../media/image3.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7.xml"/><Relationship Id="rId3" Type="http://schemas.openxmlformats.org/officeDocument/2006/relationships/image" Target="../media/image1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8.xml"/><Relationship Id="rId3" Type="http://schemas.openxmlformats.org/officeDocument/2006/relationships/image" Target="../media/image18.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2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4.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17.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7.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11.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14.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6.jp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9.jp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1.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4.xml"/><Relationship Id="rId3" Type="http://schemas.openxmlformats.org/officeDocument/2006/relationships/image" Target="../media/image16.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5.xml"/><Relationship Id="rId3" Type="http://schemas.openxmlformats.org/officeDocument/2006/relationships/image" Target="../media/image21.jpg"/><Relationship Id="rId4" Type="http://schemas.openxmlformats.org/officeDocument/2006/relationships/image" Target="../media/image16.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 Id="rId3" Type="http://schemas.openxmlformats.org/officeDocument/2006/relationships/image" Target="../media/image22.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 Id="rId3" Type="http://schemas.openxmlformats.org/officeDocument/2006/relationships/image" Target="../media/image23.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 Id="rId3" Type="http://schemas.openxmlformats.org/officeDocument/2006/relationships/image" Target="../media/image27.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 Id="rId3" Type="http://schemas.openxmlformats.org/officeDocument/2006/relationships/image" Target="../media/image2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 Id="rId3" Type="http://schemas.openxmlformats.org/officeDocument/2006/relationships/image" Target="../media/image32.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 Id="rId3" Type="http://schemas.openxmlformats.org/officeDocument/2006/relationships/image" Target="../media/image31.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 Id="rId3" Type="http://schemas.openxmlformats.org/officeDocument/2006/relationships/image" Target="../media/image29.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 Id="rId3" Type="http://schemas.openxmlformats.org/officeDocument/2006/relationships/image" Target="../media/image24.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 Id="rId3" Type="http://schemas.openxmlformats.org/officeDocument/2006/relationships/image" Target="../media/image26.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 Id="rId3" Type="http://schemas.openxmlformats.org/officeDocument/2006/relationships/image" Target="../media/image39.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6.xml"/><Relationship Id="rId3" Type="http://schemas.openxmlformats.org/officeDocument/2006/relationships/image" Target="../media/image25.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7.xml"/><Relationship Id="rId3" Type="http://schemas.openxmlformats.org/officeDocument/2006/relationships/image" Target="../media/image40.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8.xml"/><Relationship Id="rId3" Type="http://schemas.openxmlformats.org/officeDocument/2006/relationships/image" Target="../media/image45.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9.xml"/><Relationship Id="rId3" Type="http://schemas.openxmlformats.org/officeDocument/2006/relationships/image" Target="../media/image3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0.xml"/><Relationship Id="rId3" Type="http://schemas.openxmlformats.org/officeDocument/2006/relationships/image" Target="../media/image33.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1.xml"/><Relationship Id="rId3" Type="http://schemas.openxmlformats.org/officeDocument/2006/relationships/image" Target="../media/image30.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6.xml"/><Relationship Id="rId3" Type="http://schemas.openxmlformats.org/officeDocument/2006/relationships/image" Target="../media/image16.pn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8.xml"/><Relationship Id="rId3" Type="http://schemas.openxmlformats.org/officeDocument/2006/relationships/image" Target="../media/image21.jpg"/><Relationship Id="rId4" Type="http://schemas.openxmlformats.org/officeDocument/2006/relationships/image" Target="../media/image16.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0.xml"/><Relationship Id="rId3" Type="http://schemas.openxmlformats.org/officeDocument/2006/relationships/image" Target="../media/image44.pn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1.xml"/><Relationship Id="rId3" Type="http://schemas.openxmlformats.org/officeDocument/2006/relationships/image" Target="../media/image34.pn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2.xml"/><Relationship Id="rId3" Type="http://schemas.openxmlformats.org/officeDocument/2006/relationships/image" Target="../media/image44.png"/><Relationship Id="rId4" Type="http://schemas.openxmlformats.org/officeDocument/2006/relationships/image" Target="../media/image34.png"/></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5.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6.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7.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8.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0.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1.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2.xml"/><Relationship Id="rId3" Type="http://schemas.openxmlformats.org/officeDocument/2006/relationships/image" Target="../media/image37.jpg"/></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3.xml"/><Relationship Id="rId3" Type="http://schemas.openxmlformats.org/officeDocument/2006/relationships/image" Target="../media/image41.jpg"/></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4.xml"/><Relationship Id="rId3" Type="http://schemas.openxmlformats.org/officeDocument/2006/relationships/image" Target="../media/image38.png"/></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5.xml"/><Relationship Id="rId3" Type="http://schemas.openxmlformats.org/officeDocument/2006/relationships/image" Target="../media/image42.png"/></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6.xml"/><Relationship Id="rId3" Type="http://schemas.openxmlformats.org/officeDocument/2006/relationships/image" Target="../media/image36.png"/></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7.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8.xml"/><Relationship Id="rId3" Type="http://schemas.openxmlformats.org/officeDocument/2006/relationships/image" Target="../media/image43.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3" name="Shape 93"/>
        <p:cNvGrpSpPr/>
        <p:nvPr/>
      </p:nvGrpSpPr>
      <p:grpSpPr>
        <a:xfrm>
          <a:off x="0" y="0"/>
          <a:ext cx="0" cy="0"/>
          <a:chOff x="0" y="0"/>
          <a:chExt cx="0" cy="0"/>
        </a:xfrm>
      </p:grpSpPr>
      <p:sp>
        <p:nvSpPr>
          <p:cNvPr id="94" name="Google Shape;94;p14"/>
          <p:cNvSpPr txBox="1"/>
          <p:nvPr>
            <p:ph type="ctrTitle"/>
          </p:nvPr>
        </p:nvSpPr>
        <p:spPr>
          <a:xfrm>
            <a:off x="756576" y="2269149"/>
            <a:ext cx="10825826" cy="1026142"/>
          </a:xfrm>
          <a:prstGeom prst="rect">
            <a:avLst/>
          </a:prstGeom>
          <a:blipFill rotWithShape="1">
            <a:blip r:embed="rId4">
              <a:alphaModFix/>
            </a:blip>
            <a:tile algn="tl" flip="none" tx="0" sx="100000" ty="0" sy="100000"/>
          </a:blipFill>
          <a:ln>
            <a:noFill/>
          </a:ln>
        </p:spPr>
        <p:txBody>
          <a:bodyPr anchorCtr="0" anchor="b" bIns="45700" lIns="91425" spcFirstLastPara="1" rIns="91425" wrap="square" tIns="45700">
            <a:noAutofit/>
          </a:bodyPr>
          <a:lstStyle/>
          <a:p>
            <a:pPr indent="0" lvl="0" marL="0" rtl="0" algn="ctr">
              <a:lnSpc>
                <a:spcPct val="90000"/>
              </a:lnSpc>
              <a:spcBef>
                <a:spcPts val="0"/>
              </a:spcBef>
              <a:spcAft>
                <a:spcPts val="0"/>
              </a:spcAft>
              <a:buClr>
                <a:srgbClr val="0D0D0D"/>
              </a:buClr>
              <a:buSzPts val="3200"/>
              <a:buFont typeface="Calibri"/>
              <a:buNone/>
            </a:pPr>
            <a:r>
              <a:rPr b="0" i="0" lang="en-US" sz="3200">
                <a:solidFill>
                  <a:srgbClr val="0D0D0D"/>
                </a:solidFill>
              </a:rPr>
              <a:t>Time Series Crop Type Classification and Vegetation Monitoring using Sentinel 2 Spectral Bands Values</a:t>
            </a:r>
            <a:endParaRPr b="1" sz="3200" u="sng"/>
          </a:p>
        </p:txBody>
      </p:sp>
      <p:sp>
        <p:nvSpPr>
          <p:cNvPr id="95" name="Google Shape;95;p14"/>
          <p:cNvSpPr txBox="1"/>
          <p:nvPr>
            <p:ph idx="1" type="subTitle"/>
          </p:nvPr>
        </p:nvSpPr>
        <p:spPr>
          <a:xfrm>
            <a:off x="175099" y="5079595"/>
            <a:ext cx="3215951" cy="1655762"/>
          </a:xfrm>
          <a:prstGeom prst="rect">
            <a:avLst/>
          </a:prstGeom>
          <a:gradFill>
            <a:gsLst>
              <a:gs pos="0">
                <a:srgbClr val="AA8000"/>
              </a:gs>
              <a:gs pos="48000">
                <a:srgbClr val="FFC107"/>
              </a:gs>
              <a:gs pos="100000">
                <a:srgbClr val="FFD966"/>
              </a:gs>
            </a:gsLst>
            <a:lin ang="16200000" scaled="0"/>
          </a:gradFill>
          <a:ln>
            <a:noFill/>
          </a:ln>
        </p:spPr>
        <p:txBody>
          <a:bodyPr anchorCtr="0" anchor="t" bIns="45700" lIns="91425" spcFirstLastPara="1" rIns="91425" wrap="square" tIns="45700">
            <a:normAutofit fontScale="92500"/>
          </a:bodyPr>
          <a:lstStyle/>
          <a:p>
            <a:pPr indent="0" lvl="0" marL="0" rtl="0" algn="l">
              <a:lnSpc>
                <a:spcPct val="90000"/>
              </a:lnSpc>
              <a:spcBef>
                <a:spcPts val="0"/>
              </a:spcBef>
              <a:spcAft>
                <a:spcPts val="0"/>
              </a:spcAft>
              <a:buClr>
                <a:schemeClr val="dk1"/>
              </a:buClr>
              <a:buSzPct val="100000"/>
              <a:buNone/>
            </a:pPr>
            <a:r>
              <a:rPr b="1" lang="en-US" sz="2800" u="sng"/>
              <a:t>GUIDED BY </a:t>
            </a:r>
            <a:r>
              <a:rPr lang="en-US" sz="2800"/>
              <a:t>–</a:t>
            </a:r>
            <a:endParaRPr/>
          </a:p>
          <a:p>
            <a:pPr indent="0" lvl="0" marL="0" rtl="0" algn="l">
              <a:lnSpc>
                <a:spcPct val="90000"/>
              </a:lnSpc>
              <a:spcBef>
                <a:spcPts val="1000"/>
              </a:spcBef>
              <a:spcAft>
                <a:spcPts val="0"/>
              </a:spcAft>
              <a:buClr>
                <a:schemeClr val="dk1"/>
              </a:buClr>
              <a:buSzPct val="100000"/>
              <a:buNone/>
            </a:pPr>
            <a:r>
              <a:rPr lang="en-US" sz="2800"/>
              <a:t>Dr. NEERAJ GOEL Sir</a:t>
            </a:r>
            <a:endParaRPr/>
          </a:p>
          <a:p>
            <a:pPr indent="0" lvl="0" marL="0" rtl="0" algn="l">
              <a:lnSpc>
                <a:spcPct val="90000"/>
              </a:lnSpc>
              <a:spcBef>
                <a:spcPts val="1000"/>
              </a:spcBef>
              <a:spcAft>
                <a:spcPts val="0"/>
              </a:spcAft>
              <a:buClr>
                <a:schemeClr val="dk1"/>
              </a:buClr>
              <a:buSzPct val="100000"/>
              <a:buNone/>
            </a:pPr>
            <a:r>
              <a:rPr lang="en-US" sz="2800"/>
              <a:t>Dr. MUKESH SAINI Sir</a:t>
            </a:r>
            <a:endParaRPr/>
          </a:p>
          <a:p>
            <a:pPr indent="0" lvl="0" marL="0" rtl="0" algn="l">
              <a:lnSpc>
                <a:spcPct val="90000"/>
              </a:lnSpc>
              <a:spcBef>
                <a:spcPts val="1000"/>
              </a:spcBef>
              <a:spcAft>
                <a:spcPts val="0"/>
              </a:spcAft>
              <a:buClr>
                <a:schemeClr val="dk1"/>
              </a:buClr>
              <a:buSzPct val="100000"/>
              <a:buNone/>
            </a:pPr>
            <a:r>
              <a:t/>
            </a:r>
            <a:endParaRPr sz="2800"/>
          </a:p>
          <a:p>
            <a:pPr indent="0" lvl="0" marL="0" rtl="0" algn="ctr">
              <a:lnSpc>
                <a:spcPct val="90000"/>
              </a:lnSpc>
              <a:spcBef>
                <a:spcPts val="1000"/>
              </a:spcBef>
              <a:spcAft>
                <a:spcPts val="0"/>
              </a:spcAft>
              <a:buClr>
                <a:schemeClr val="dk1"/>
              </a:buClr>
              <a:buSzPct val="100000"/>
              <a:buNone/>
            </a:pPr>
            <a:r>
              <a:t/>
            </a:r>
            <a:endParaRPr/>
          </a:p>
        </p:txBody>
      </p:sp>
      <p:sp>
        <p:nvSpPr>
          <p:cNvPr id="96" name="Google Shape;96;p14"/>
          <p:cNvSpPr txBox="1"/>
          <p:nvPr/>
        </p:nvSpPr>
        <p:spPr>
          <a:xfrm>
            <a:off x="2686091" y="359742"/>
            <a:ext cx="6732731" cy="753090"/>
          </a:xfrm>
          <a:prstGeom prst="rect">
            <a:avLst/>
          </a:prstGeom>
          <a:gradFill>
            <a:gsLst>
              <a:gs pos="0">
                <a:srgbClr val="F6F9FC"/>
              </a:gs>
              <a:gs pos="74000">
                <a:srgbClr val="B3D1EC"/>
              </a:gs>
              <a:gs pos="83000">
                <a:srgbClr val="B3D1EC"/>
              </a:gs>
              <a:gs pos="100000">
                <a:srgbClr val="CCE0F2"/>
              </a:gs>
            </a:gsLst>
            <a:lin ang="5400000" scaled="0"/>
          </a:gradFill>
          <a:ln>
            <a:noFill/>
          </a:ln>
        </p:spPr>
        <p:txBody>
          <a:bodyPr anchorCtr="0" anchor="b" bIns="45700" lIns="91425" spcFirstLastPara="1" rIns="91425" wrap="square" tIns="45700">
            <a:normAutofit fontScale="90000" lnSpcReduction="20000"/>
          </a:bodyPr>
          <a:lstStyle/>
          <a:p>
            <a:pPr indent="0" lvl="0" marL="0" marR="0" rtl="0" algn="ctr">
              <a:lnSpc>
                <a:spcPct val="90000"/>
              </a:lnSpc>
              <a:spcBef>
                <a:spcPts val="0"/>
              </a:spcBef>
              <a:spcAft>
                <a:spcPts val="0"/>
              </a:spcAft>
              <a:buClr>
                <a:schemeClr val="dk1"/>
              </a:buClr>
              <a:buSzPct val="100000"/>
              <a:buFont typeface="Calibri"/>
              <a:buNone/>
            </a:pPr>
            <a:r>
              <a:rPr b="1" i="0" lang="en-US" sz="6000" u="sng" cap="none" strike="noStrike">
                <a:solidFill>
                  <a:schemeClr val="dk1"/>
                </a:solidFill>
                <a:latin typeface="Calibri"/>
                <a:ea typeface="Calibri"/>
                <a:cs typeface="Calibri"/>
                <a:sym typeface="Calibri"/>
              </a:rPr>
              <a:t>CS-540  ACPS PROJECT</a:t>
            </a:r>
            <a:endParaRPr/>
          </a:p>
        </p:txBody>
      </p:sp>
      <p:sp>
        <p:nvSpPr>
          <p:cNvPr id="97" name="Google Shape;97;p14"/>
          <p:cNvSpPr txBox="1"/>
          <p:nvPr/>
        </p:nvSpPr>
        <p:spPr>
          <a:xfrm>
            <a:off x="7295745" y="5079595"/>
            <a:ext cx="4721157" cy="1655762"/>
          </a:xfrm>
          <a:prstGeom prst="rect">
            <a:avLst/>
          </a:prstGeom>
          <a:gradFill>
            <a:gsLst>
              <a:gs pos="0">
                <a:srgbClr val="AA8000"/>
              </a:gs>
              <a:gs pos="48000">
                <a:srgbClr val="FFC107"/>
              </a:gs>
              <a:gs pos="100000">
                <a:srgbClr val="FFD966"/>
              </a:gs>
            </a:gsLst>
            <a:lin ang="16200000" scaled="0"/>
          </a:gradFill>
          <a:ln>
            <a:noFill/>
          </a:ln>
        </p:spPr>
        <p:txBody>
          <a:bodyPr anchorCtr="0" anchor="t" bIns="45700" lIns="91425" spcFirstLastPara="1" rIns="91425" wrap="square" tIns="45700">
            <a:normAutofit fontScale="92500" lnSpcReduction="10000"/>
          </a:bodyPr>
          <a:lstStyle/>
          <a:p>
            <a:pPr indent="0" lvl="0" marL="0" marR="0" rtl="0" algn="l">
              <a:lnSpc>
                <a:spcPct val="90000"/>
              </a:lnSpc>
              <a:spcBef>
                <a:spcPts val="0"/>
              </a:spcBef>
              <a:spcAft>
                <a:spcPts val="0"/>
              </a:spcAft>
              <a:buClr>
                <a:schemeClr val="dk1"/>
              </a:buClr>
              <a:buSzPct val="100000"/>
              <a:buFont typeface="Arial"/>
              <a:buNone/>
            </a:pPr>
            <a:r>
              <a:rPr b="1" i="0" lang="en-US" sz="2400" u="sng" cap="none" strike="noStrike">
                <a:solidFill>
                  <a:schemeClr val="dk1"/>
                </a:solidFill>
                <a:latin typeface="Calibri"/>
                <a:ea typeface="Calibri"/>
                <a:cs typeface="Calibri"/>
                <a:sym typeface="Calibri"/>
              </a:rPr>
              <a:t>PRESENTED BY </a:t>
            </a:r>
            <a:r>
              <a:rPr b="0" i="0" lang="en-US" sz="2400" u="none" cap="none" strike="noStrike">
                <a:solidFill>
                  <a:schemeClr val="dk1"/>
                </a:solidFill>
                <a:latin typeface="Calibri"/>
                <a:ea typeface="Calibri"/>
                <a:cs typeface="Calibri"/>
                <a:sym typeface="Calibri"/>
              </a:rPr>
              <a:t>–</a:t>
            </a:r>
            <a:endParaRPr/>
          </a:p>
          <a:p>
            <a:pPr indent="0" lvl="0" marL="0" marR="0" rtl="0" algn="l">
              <a:lnSpc>
                <a:spcPct val="90000"/>
              </a:lnSpc>
              <a:spcBef>
                <a:spcPts val="1000"/>
              </a:spcBef>
              <a:spcAft>
                <a:spcPts val="0"/>
              </a:spcAft>
              <a:buClr>
                <a:schemeClr val="dk1"/>
              </a:buClr>
              <a:buSzPct val="100000"/>
              <a:buFont typeface="Arial"/>
              <a:buNone/>
            </a:pPr>
            <a:r>
              <a:rPr b="0" i="0" lang="en-US" sz="2400" u="none" cap="none" strike="noStrike">
                <a:solidFill>
                  <a:schemeClr val="dk1"/>
                </a:solidFill>
                <a:latin typeface="Calibri"/>
                <a:ea typeface="Calibri"/>
                <a:cs typeface="Calibri"/>
                <a:sym typeface="Calibri"/>
              </a:rPr>
              <a:t>SHUBHAM THAWAIT [2023CSM1015]</a:t>
            </a:r>
            <a:endParaRPr/>
          </a:p>
          <a:p>
            <a:pPr indent="0" lvl="0" marL="0" marR="0" rtl="0" algn="l">
              <a:lnSpc>
                <a:spcPct val="90000"/>
              </a:lnSpc>
              <a:spcBef>
                <a:spcPts val="1000"/>
              </a:spcBef>
              <a:spcAft>
                <a:spcPts val="0"/>
              </a:spcAft>
              <a:buClr>
                <a:schemeClr val="dk1"/>
              </a:buClr>
              <a:buSzPct val="100000"/>
              <a:buFont typeface="Arial"/>
              <a:buNone/>
            </a:pPr>
            <a:r>
              <a:rPr b="0" i="0" lang="en-US" sz="2400" u="none" cap="none" strike="noStrike">
                <a:solidFill>
                  <a:schemeClr val="dk1"/>
                </a:solidFill>
                <a:latin typeface="Calibri"/>
                <a:ea typeface="Calibri"/>
                <a:cs typeface="Calibri"/>
                <a:sym typeface="Calibri"/>
              </a:rPr>
              <a:t>SRAVAN S SANKAR     [2023CSM1014]</a:t>
            </a:r>
            <a:endParaRPr/>
          </a:p>
          <a:p>
            <a:pPr indent="0" lvl="0" marL="0" marR="0" rtl="0" algn="l">
              <a:lnSpc>
                <a:spcPct val="90000"/>
              </a:lnSpc>
              <a:spcBef>
                <a:spcPts val="1000"/>
              </a:spcBef>
              <a:spcAft>
                <a:spcPts val="0"/>
              </a:spcAft>
              <a:buClr>
                <a:schemeClr val="dk1"/>
              </a:buClr>
              <a:buSzPct val="100000"/>
              <a:buFont typeface="Arial"/>
              <a:buNone/>
            </a:pPr>
            <a:r>
              <a:rPr b="0" i="0" lang="en-US" sz="2400" u="none" cap="none" strike="noStrike">
                <a:solidFill>
                  <a:schemeClr val="dk1"/>
                </a:solidFill>
                <a:latin typeface="Calibri"/>
                <a:ea typeface="Calibri"/>
                <a:cs typeface="Calibri"/>
                <a:sym typeface="Calibri"/>
              </a:rPr>
              <a:t>VAIBHAV BARSAIYAN [2023CSM1019]</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3"/>
          <p:cNvSpPr txBox="1"/>
          <p:nvPr>
            <p:ph type="title"/>
          </p:nvPr>
        </p:nvSpPr>
        <p:spPr>
          <a:xfrm>
            <a:off x="133350" y="55875"/>
            <a:ext cx="11976900" cy="641400"/>
          </a:xfrm>
          <a:prstGeom prst="rect">
            <a:avLst/>
          </a:prstGeom>
          <a:noFill/>
          <a:ln>
            <a:noFill/>
          </a:ln>
        </p:spPr>
        <p:txBody>
          <a:bodyPr anchorCtr="0" anchor="b" bIns="45700" lIns="91425" spcFirstLastPara="1" rIns="91425" wrap="square" tIns="45700">
            <a:noAutofit/>
          </a:bodyPr>
          <a:lstStyle/>
          <a:p>
            <a:pPr indent="0" lvl="0" marL="0" rtl="0" algn="ctr">
              <a:lnSpc>
                <a:spcPct val="90000"/>
              </a:lnSpc>
              <a:spcBef>
                <a:spcPts val="0"/>
              </a:spcBef>
              <a:spcAft>
                <a:spcPts val="0"/>
              </a:spcAft>
              <a:buClr>
                <a:srgbClr val="F7CAAC"/>
              </a:buClr>
              <a:buSzPts val="3200"/>
              <a:buFont typeface="Calibri"/>
              <a:buNone/>
            </a:pPr>
            <a:r>
              <a:rPr b="1" lang="en-US" u="sng">
                <a:solidFill>
                  <a:srgbClr val="0D0D0D"/>
                </a:solidFill>
                <a:highlight>
                  <a:schemeClr val="lt1"/>
                </a:highlight>
                <a:latin typeface="Calibri"/>
                <a:ea typeface="Calibri"/>
                <a:cs typeface="Calibri"/>
                <a:sym typeface="Calibri"/>
              </a:rPr>
              <a:t>DESCRIPTION OF DIRECTORY STRUCTURE OF Available DATASET</a:t>
            </a:r>
            <a:endParaRPr b="1" u="sng">
              <a:solidFill>
                <a:srgbClr val="0D0D0D"/>
              </a:solidFill>
              <a:highlight>
                <a:schemeClr val="lt1"/>
              </a:highlight>
              <a:latin typeface="Calibri"/>
              <a:ea typeface="Calibri"/>
              <a:cs typeface="Calibri"/>
              <a:sym typeface="Calibri"/>
            </a:endParaRPr>
          </a:p>
        </p:txBody>
      </p:sp>
      <p:sp>
        <p:nvSpPr>
          <p:cNvPr id="155" name="Google Shape;155;p23"/>
          <p:cNvSpPr txBox="1"/>
          <p:nvPr>
            <p:ph idx="1" type="body"/>
          </p:nvPr>
        </p:nvSpPr>
        <p:spPr>
          <a:xfrm>
            <a:off x="6391470" y="1094740"/>
            <a:ext cx="5667180" cy="5530215"/>
          </a:xfrm>
          <a:prstGeom prst="rect">
            <a:avLst/>
          </a:prstGeom>
          <a:noFill/>
          <a:ln>
            <a:noFill/>
          </a:ln>
        </p:spPr>
        <p:txBody>
          <a:bodyPr anchorCtr="0" anchor="t" bIns="45700" lIns="91425" spcFirstLastPara="1" rIns="91425" wrap="square" tIns="45700">
            <a:normAutofit/>
          </a:bodyPr>
          <a:lstStyle/>
          <a:p>
            <a:pPr indent="-241300" lvl="0" marL="342900" rtl="0" algn="l">
              <a:lnSpc>
                <a:spcPct val="110000"/>
              </a:lnSpc>
              <a:spcBef>
                <a:spcPts val="0"/>
              </a:spcBef>
              <a:spcAft>
                <a:spcPts val="0"/>
              </a:spcAft>
              <a:buClr>
                <a:schemeClr val="dk1"/>
              </a:buClr>
              <a:buSzPts val="1600"/>
              <a:buFont typeface="Noto Sans Symbols"/>
              <a:buNone/>
            </a:pPr>
            <a:r>
              <a:t/>
            </a:r>
            <a:endParaRPr b="1"/>
          </a:p>
          <a:p>
            <a:pPr indent="-184150" lvl="0" marL="285750" rtl="0" algn="l">
              <a:lnSpc>
                <a:spcPct val="90000"/>
              </a:lnSpc>
              <a:spcBef>
                <a:spcPts val="1000"/>
              </a:spcBef>
              <a:spcAft>
                <a:spcPts val="0"/>
              </a:spcAft>
              <a:buClr>
                <a:schemeClr val="dk1"/>
              </a:buClr>
              <a:buSzPts val="1600"/>
              <a:buFont typeface="Noto Sans Symbols"/>
              <a:buNone/>
            </a:pPr>
            <a:r>
              <a:t/>
            </a:r>
            <a:endParaRPr b="1"/>
          </a:p>
        </p:txBody>
      </p:sp>
      <p:pic>
        <p:nvPicPr>
          <p:cNvPr id="156" name="Google Shape;156;p23"/>
          <p:cNvPicPr preferRelativeResize="0"/>
          <p:nvPr>
            <p:ph idx="2" type="pic"/>
          </p:nvPr>
        </p:nvPicPr>
        <p:blipFill rotWithShape="1">
          <a:blip r:embed="rId3">
            <a:alphaModFix/>
          </a:blip>
          <a:srcRect b="0" l="0" r="0" t="0"/>
          <a:stretch/>
        </p:blipFill>
        <p:spPr>
          <a:xfrm>
            <a:off x="470775" y="1121400"/>
            <a:ext cx="3088525" cy="5192025"/>
          </a:xfrm>
          <a:prstGeom prst="rect">
            <a:avLst/>
          </a:prstGeom>
          <a:noFill/>
          <a:ln>
            <a:noFill/>
          </a:ln>
        </p:spPr>
      </p:pic>
      <p:sp>
        <p:nvSpPr>
          <p:cNvPr id="157" name="Google Shape;157;p23"/>
          <p:cNvSpPr txBox="1"/>
          <p:nvPr/>
        </p:nvSpPr>
        <p:spPr>
          <a:xfrm>
            <a:off x="3810000" y="811525"/>
            <a:ext cx="8035500" cy="5646300"/>
          </a:xfrm>
          <a:prstGeom prst="rect">
            <a:avLst/>
          </a:prstGeom>
          <a:noFill/>
          <a:ln>
            <a:noFill/>
          </a:ln>
        </p:spPr>
        <p:txBody>
          <a:bodyPr anchorCtr="0" anchor="t" bIns="45700" lIns="91425" spcFirstLastPara="1" rIns="91425" wrap="square" tIns="45700">
            <a:noAutofit/>
          </a:bodyPr>
          <a:lstStyle/>
          <a:p>
            <a:pPr indent="-457200" lvl="0" marL="457200" marR="0" rtl="0" algn="just">
              <a:lnSpc>
                <a:spcPct val="150000"/>
              </a:lnSpc>
              <a:spcBef>
                <a:spcPts val="0"/>
              </a:spcBef>
              <a:spcAft>
                <a:spcPts val="0"/>
              </a:spcAft>
              <a:buClr>
                <a:schemeClr val="dk1"/>
              </a:buClr>
              <a:buSzPts val="2000"/>
              <a:buFont typeface="Calibri"/>
              <a:buAutoNum type="arabicParenR"/>
            </a:pPr>
            <a:r>
              <a:rPr lang="en-US" sz="2000">
                <a:solidFill>
                  <a:schemeClr val="dk1"/>
                </a:solidFill>
                <a:latin typeface="Calibri"/>
                <a:ea typeface="Calibri"/>
                <a:cs typeface="Calibri"/>
                <a:sym typeface="Calibri"/>
              </a:rPr>
              <a:t>Dataset organized hierarchically by Sentinel 2 tiles, with 16 folders (15 for tiles and one for 2019).</a:t>
            </a:r>
            <a:endParaRPr/>
          </a:p>
          <a:p>
            <a:pPr indent="-457200" lvl="0" marL="457200" marR="0" rtl="0" algn="just">
              <a:lnSpc>
                <a:spcPct val="150000"/>
              </a:lnSpc>
              <a:spcBef>
                <a:spcPts val="0"/>
              </a:spcBef>
              <a:spcAft>
                <a:spcPts val="0"/>
              </a:spcAft>
              <a:buClr>
                <a:schemeClr val="dk1"/>
              </a:buClr>
              <a:buSzPts val="2000"/>
              <a:buFont typeface="Calibri"/>
              <a:buAutoNum type="arabicParenR"/>
            </a:pPr>
            <a:r>
              <a:rPr lang="en-US" sz="2000">
                <a:solidFill>
                  <a:schemeClr val="dk1"/>
                </a:solidFill>
                <a:latin typeface="Calibri"/>
                <a:ea typeface="Calibri"/>
                <a:cs typeface="Calibri"/>
                <a:sym typeface="Calibri"/>
              </a:rPr>
              <a:t>Each Sentinel 2 folder contains 16 sub-folders for different crop types.</a:t>
            </a:r>
            <a:endParaRPr/>
          </a:p>
          <a:p>
            <a:pPr indent="-457200" lvl="0" marL="457200" marR="0" rtl="0" algn="just">
              <a:lnSpc>
                <a:spcPct val="150000"/>
              </a:lnSpc>
              <a:spcBef>
                <a:spcPts val="0"/>
              </a:spcBef>
              <a:spcAft>
                <a:spcPts val="0"/>
              </a:spcAft>
              <a:buClr>
                <a:schemeClr val="dk1"/>
              </a:buClr>
              <a:buSzPts val="2000"/>
              <a:buFont typeface="Calibri"/>
              <a:buAutoNum type="arabicParenR"/>
            </a:pPr>
            <a:r>
              <a:rPr lang="en-US" sz="2000">
                <a:solidFill>
                  <a:schemeClr val="dk1"/>
                </a:solidFill>
                <a:latin typeface="Calibri"/>
                <a:ea typeface="Calibri"/>
                <a:cs typeface="Calibri"/>
                <a:sym typeface="Calibri"/>
              </a:rPr>
              <a:t>Includes a CSV file with acquisition dates ordered chronologically for samples in each tile.</a:t>
            </a:r>
            <a:endParaRPr/>
          </a:p>
          <a:p>
            <a:pPr indent="-457200" lvl="0" marL="457200" marR="0" rtl="0" algn="just">
              <a:lnSpc>
                <a:spcPct val="150000"/>
              </a:lnSpc>
              <a:spcBef>
                <a:spcPts val="0"/>
              </a:spcBef>
              <a:spcAft>
                <a:spcPts val="0"/>
              </a:spcAft>
              <a:buClr>
                <a:schemeClr val="dk1"/>
              </a:buClr>
              <a:buSzPts val="2000"/>
              <a:buFont typeface="Calibri"/>
              <a:buAutoNum type="arabicParenR"/>
            </a:pPr>
            <a:r>
              <a:rPr lang="en-US" sz="2000">
                <a:solidFill>
                  <a:schemeClr val="dk1"/>
                </a:solidFill>
                <a:latin typeface="Calibri"/>
                <a:ea typeface="Calibri"/>
                <a:cs typeface="Calibri"/>
                <a:sym typeface="Calibri"/>
              </a:rPr>
              <a:t>Crop-type sub-folders store labeled samples in CSV files with multispectral temporal signatures.</a:t>
            </a:r>
            <a:endParaRPr/>
          </a:p>
          <a:p>
            <a:pPr indent="-457200" lvl="0" marL="457200" marR="0" rtl="0" algn="just">
              <a:lnSpc>
                <a:spcPct val="150000"/>
              </a:lnSpc>
              <a:spcBef>
                <a:spcPts val="0"/>
              </a:spcBef>
              <a:spcAft>
                <a:spcPts val="0"/>
              </a:spcAft>
              <a:buClr>
                <a:schemeClr val="dk1"/>
              </a:buClr>
              <a:buSzPts val="2000"/>
              <a:buFont typeface="Calibri"/>
              <a:buAutoNum type="arabicParenR"/>
            </a:pPr>
            <a:r>
              <a:rPr lang="en-US" sz="2000">
                <a:solidFill>
                  <a:schemeClr val="dk1"/>
                </a:solidFill>
                <a:latin typeface="Calibri"/>
                <a:ea typeface="Calibri"/>
                <a:cs typeface="Calibri"/>
                <a:sym typeface="Calibri"/>
              </a:rPr>
              <a:t>CSV files contain matrices where rows represent acquisition dates and columns represent spectral bands.</a:t>
            </a:r>
            <a:endParaRPr/>
          </a:p>
          <a:p>
            <a:pPr indent="-457200" lvl="0" marL="457200" marR="0" rtl="0" algn="just">
              <a:lnSpc>
                <a:spcPct val="150000"/>
              </a:lnSpc>
              <a:spcBef>
                <a:spcPts val="0"/>
              </a:spcBef>
              <a:spcAft>
                <a:spcPts val="0"/>
              </a:spcAft>
              <a:buClr>
                <a:schemeClr val="dk1"/>
              </a:buClr>
              <a:buSzPts val="2000"/>
              <a:buFont typeface="Calibri"/>
              <a:buAutoNum type="arabicParenR"/>
            </a:pPr>
            <a:r>
              <a:rPr lang="en-US" sz="2000">
                <a:solidFill>
                  <a:schemeClr val="dk1"/>
                </a:solidFill>
                <a:latin typeface="Calibri"/>
                <a:ea typeface="Calibri"/>
                <a:cs typeface="Calibri"/>
                <a:sym typeface="Calibri"/>
              </a:rPr>
              <a:t>Spectral bands include blue (B2), green (B3), red (B4), four vegetation red edges (B5, B6, B7, B8A), and two short wave infrared (SWIR) (B11, B12). And </a:t>
            </a:r>
            <a:r>
              <a:rPr lang="en-US"/>
              <a:t> </a:t>
            </a:r>
            <a:r>
              <a:rPr lang="en-US" sz="2000">
                <a:solidFill>
                  <a:schemeClr val="dk1"/>
                </a:solidFill>
                <a:latin typeface="Calibri"/>
                <a:ea typeface="Calibri"/>
                <a:cs typeface="Calibri"/>
                <a:sym typeface="Calibri"/>
              </a:rPr>
              <a:t>C</a:t>
            </a:r>
            <a:r>
              <a:rPr lang="en-US" sz="2000">
                <a:solidFill>
                  <a:schemeClr val="dk1"/>
                </a:solidFill>
                <a:latin typeface="Calibri"/>
                <a:ea typeface="Calibri"/>
                <a:cs typeface="Calibri"/>
                <a:sym typeface="Calibri"/>
              </a:rPr>
              <a:t>lear (0), cloud (1), shadow (2), or snow (3).</a:t>
            </a:r>
            <a:endParaRPr sz="2000">
              <a:solidFill>
                <a:schemeClr val="dk1"/>
              </a:solidFill>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4"/>
          <p:cNvSpPr txBox="1"/>
          <p:nvPr>
            <p:ph type="title"/>
          </p:nvPr>
        </p:nvSpPr>
        <p:spPr>
          <a:xfrm>
            <a:off x="3" y="302675"/>
            <a:ext cx="12192000" cy="5439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dk1"/>
              </a:buClr>
              <a:buSzPts val="3200"/>
              <a:buFont typeface="Calibri"/>
              <a:buNone/>
            </a:pPr>
            <a:r>
              <a:rPr b="1" lang="en-US" u="sng"/>
              <a:t>PIXEL CSV FILE DEMO --</a:t>
            </a:r>
            <a:endParaRPr/>
          </a:p>
        </p:txBody>
      </p:sp>
      <p:pic>
        <p:nvPicPr>
          <p:cNvPr id="163" name="Google Shape;163;p24"/>
          <p:cNvPicPr preferRelativeResize="0"/>
          <p:nvPr>
            <p:ph idx="2" type="pic"/>
          </p:nvPr>
        </p:nvPicPr>
        <p:blipFill rotWithShape="1">
          <a:blip r:embed="rId3">
            <a:alphaModFix/>
          </a:blip>
          <a:srcRect b="0" l="355" r="354" t="0"/>
          <a:stretch/>
        </p:blipFill>
        <p:spPr>
          <a:xfrm>
            <a:off x="799100" y="954975"/>
            <a:ext cx="10992201" cy="55029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25"/>
          <p:cNvSpPr txBox="1"/>
          <p:nvPr>
            <p:ph type="title"/>
          </p:nvPr>
        </p:nvSpPr>
        <p:spPr>
          <a:xfrm>
            <a:off x="33450" y="235050"/>
            <a:ext cx="12192000" cy="685800"/>
          </a:xfrm>
          <a:prstGeom prst="rect">
            <a:avLst/>
          </a:prstGeom>
          <a:noFill/>
          <a:ln>
            <a:noFill/>
          </a:ln>
        </p:spPr>
        <p:txBody>
          <a:bodyPr anchorCtr="0" anchor="b" bIns="45700" lIns="91425" spcFirstLastPara="1" rIns="91425" wrap="square" tIns="45700">
            <a:noAutofit/>
          </a:bodyPr>
          <a:lstStyle/>
          <a:p>
            <a:pPr indent="0" lvl="0" marL="0" rtl="0" algn="ctr">
              <a:lnSpc>
                <a:spcPct val="90000"/>
              </a:lnSpc>
              <a:spcBef>
                <a:spcPts val="0"/>
              </a:spcBef>
              <a:spcAft>
                <a:spcPts val="0"/>
              </a:spcAft>
              <a:buClr>
                <a:schemeClr val="dk1"/>
              </a:buClr>
              <a:buSzPts val="4000"/>
              <a:buFont typeface="Calibri"/>
              <a:buNone/>
            </a:pPr>
            <a:r>
              <a:rPr b="1" lang="en-US" sz="4000" u="sng">
                <a:latin typeface="Calibri"/>
                <a:ea typeface="Calibri"/>
                <a:cs typeface="Calibri"/>
                <a:sym typeface="Calibri"/>
              </a:rPr>
              <a:t>WHICH MODEL WE ARE IMPLEMENTING?</a:t>
            </a:r>
            <a:endParaRPr/>
          </a:p>
        </p:txBody>
      </p:sp>
      <p:sp>
        <p:nvSpPr>
          <p:cNvPr id="169" name="Google Shape;169;p25"/>
          <p:cNvSpPr txBox="1"/>
          <p:nvPr>
            <p:ph idx="1" type="body"/>
          </p:nvPr>
        </p:nvSpPr>
        <p:spPr>
          <a:xfrm>
            <a:off x="581400" y="1123600"/>
            <a:ext cx="11096100" cy="5680800"/>
          </a:xfrm>
          <a:prstGeom prst="rect">
            <a:avLst/>
          </a:prstGeom>
          <a:noFill/>
          <a:ln>
            <a:noFill/>
          </a:ln>
        </p:spPr>
        <p:txBody>
          <a:bodyPr anchorCtr="0" anchor="t" bIns="45700" lIns="91425" spcFirstLastPara="1" rIns="91425" wrap="square" tIns="45700">
            <a:normAutofit lnSpcReduction="20000"/>
          </a:bodyPr>
          <a:lstStyle/>
          <a:p>
            <a:pPr indent="0" lvl="0" marL="0" rtl="0" algn="l">
              <a:lnSpc>
                <a:spcPct val="90000"/>
              </a:lnSpc>
              <a:spcBef>
                <a:spcPts val="0"/>
              </a:spcBef>
              <a:spcAft>
                <a:spcPts val="0"/>
              </a:spcAft>
              <a:buClr>
                <a:schemeClr val="dk1"/>
              </a:buClr>
              <a:buSzPts val="2800"/>
              <a:buNone/>
            </a:pPr>
            <a:r>
              <a:rPr b="1" i="1" lang="en-US" sz="2800" u="sng"/>
              <a:t>Three Models we are going to implement in our project </a:t>
            </a:r>
            <a:r>
              <a:rPr lang="en-US" sz="2800"/>
              <a:t>–</a:t>
            </a:r>
            <a:endParaRPr/>
          </a:p>
          <a:p>
            <a:pPr indent="-514350" lvl="0" marL="514350" rtl="0" algn="l">
              <a:lnSpc>
                <a:spcPct val="90000"/>
              </a:lnSpc>
              <a:spcBef>
                <a:spcPts val="1000"/>
              </a:spcBef>
              <a:spcAft>
                <a:spcPts val="0"/>
              </a:spcAft>
              <a:buClr>
                <a:schemeClr val="dk1"/>
              </a:buClr>
              <a:buSzPts val="2800"/>
              <a:buFont typeface="Calibri"/>
              <a:buAutoNum type="arabicParenR"/>
            </a:pPr>
            <a:r>
              <a:rPr lang="en-US" sz="2800"/>
              <a:t>Time-based Convolution Model</a:t>
            </a:r>
            <a:endParaRPr/>
          </a:p>
          <a:p>
            <a:pPr indent="-514350" lvl="0" marL="514350" rtl="0" algn="l">
              <a:lnSpc>
                <a:spcPct val="90000"/>
              </a:lnSpc>
              <a:spcBef>
                <a:spcPts val="1000"/>
              </a:spcBef>
              <a:spcAft>
                <a:spcPts val="0"/>
              </a:spcAft>
              <a:buClr>
                <a:schemeClr val="dk1"/>
              </a:buClr>
              <a:buSzPts val="2800"/>
              <a:buFont typeface="Calibri"/>
              <a:buAutoNum type="arabicParenR"/>
            </a:pPr>
            <a:r>
              <a:rPr lang="en-US" sz="2800"/>
              <a:t>Attention-based Model</a:t>
            </a:r>
            <a:endParaRPr/>
          </a:p>
          <a:p>
            <a:pPr indent="-514350" lvl="0" marL="514350" rtl="0" algn="l">
              <a:lnSpc>
                <a:spcPct val="90000"/>
              </a:lnSpc>
              <a:spcBef>
                <a:spcPts val="1000"/>
              </a:spcBef>
              <a:spcAft>
                <a:spcPts val="0"/>
              </a:spcAft>
              <a:buClr>
                <a:schemeClr val="dk1"/>
              </a:buClr>
              <a:buSzPts val="2800"/>
              <a:buFont typeface="Calibri"/>
              <a:buAutoNum type="arabicParenR"/>
            </a:pPr>
            <a:r>
              <a:rPr lang="en-US" sz="2800"/>
              <a:t>Recurrence–based Model</a:t>
            </a:r>
            <a:endParaRPr/>
          </a:p>
          <a:p>
            <a:pPr indent="0" lvl="0" marL="0" rtl="0" algn="l">
              <a:lnSpc>
                <a:spcPct val="90000"/>
              </a:lnSpc>
              <a:spcBef>
                <a:spcPts val="1000"/>
              </a:spcBef>
              <a:spcAft>
                <a:spcPts val="0"/>
              </a:spcAft>
              <a:buClr>
                <a:schemeClr val="dk1"/>
              </a:buClr>
              <a:buSzPts val="2800"/>
              <a:buNone/>
            </a:pPr>
            <a:r>
              <a:t/>
            </a:r>
            <a:endParaRPr sz="2800"/>
          </a:p>
          <a:p>
            <a:pPr indent="0" lvl="0" marL="0" rtl="0" algn="just">
              <a:lnSpc>
                <a:spcPct val="90000"/>
              </a:lnSpc>
              <a:spcBef>
                <a:spcPts val="1000"/>
              </a:spcBef>
              <a:spcAft>
                <a:spcPts val="0"/>
              </a:spcAft>
              <a:buClr>
                <a:schemeClr val="dk1"/>
              </a:buClr>
              <a:buSzPts val="2800"/>
              <a:buNone/>
            </a:pPr>
            <a:r>
              <a:rPr lang="en-US" sz="2800"/>
              <a:t>1] Under the Time-based Convolution Model, we are using the TempCNN concept for the final implementation</a:t>
            </a:r>
            <a:endParaRPr/>
          </a:p>
          <a:p>
            <a:pPr indent="0" lvl="0" marL="0" rtl="0" algn="just">
              <a:lnSpc>
                <a:spcPct val="90000"/>
              </a:lnSpc>
              <a:spcBef>
                <a:spcPts val="1000"/>
              </a:spcBef>
              <a:spcAft>
                <a:spcPts val="0"/>
              </a:spcAft>
              <a:buClr>
                <a:schemeClr val="dk1"/>
              </a:buClr>
              <a:buSzPts val="2800"/>
              <a:buNone/>
            </a:pPr>
            <a:r>
              <a:t/>
            </a:r>
            <a:endParaRPr sz="2800"/>
          </a:p>
          <a:p>
            <a:pPr indent="0" lvl="0" marL="0" rtl="0" algn="just">
              <a:lnSpc>
                <a:spcPct val="90000"/>
              </a:lnSpc>
              <a:spcBef>
                <a:spcPts val="1000"/>
              </a:spcBef>
              <a:spcAft>
                <a:spcPts val="0"/>
              </a:spcAft>
              <a:buClr>
                <a:schemeClr val="dk1"/>
              </a:buClr>
              <a:buSzPts val="2800"/>
              <a:buNone/>
            </a:pPr>
            <a:r>
              <a:rPr lang="en-US" sz="2800"/>
              <a:t>2] Under the Attention-based Model, we are using the Transformer concept for the final implementation</a:t>
            </a:r>
            <a:endParaRPr/>
          </a:p>
          <a:p>
            <a:pPr indent="0" lvl="0" marL="0" rtl="0" algn="just">
              <a:lnSpc>
                <a:spcPct val="90000"/>
              </a:lnSpc>
              <a:spcBef>
                <a:spcPts val="1000"/>
              </a:spcBef>
              <a:spcAft>
                <a:spcPts val="0"/>
              </a:spcAft>
              <a:buClr>
                <a:schemeClr val="dk1"/>
              </a:buClr>
              <a:buSzPts val="2800"/>
              <a:buNone/>
            </a:pPr>
            <a:r>
              <a:t/>
            </a:r>
            <a:endParaRPr sz="2800"/>
          </a:p>
          <a:p>
            <a:pPr indent="0" lvl="0" marL="0" rtl="0" algn="just">
              <a:lnSpc>
                <a:spcPct val="90000"/>
              </a:lnSpc>
              <a:spcBef>
                <a:spcPts val="1000"/>
              </a:spcBef>
              <a:spcAft>
                <a:spcPts val="0"/>
              </a:spcAft>
              <a:buClr>
                <a:schemeClr val="dk1"/>
              </a:buClr>
              <a:buSzPts val="2800"/>
              <a:buNone/>
            </a:pPr>
            <a:r>
              <a:rPr lang="en-US" sz="2800"/>
              <a:t>3] Under Recurrence–based Model, we are using the LSTM concept for the final implementation</a:t>
            </a:r>
            <a:endParaRPr/>
          </a:p>
          <a:p>
            <a:pPr indent="0" lvl="0" marL="0" rtl="0" algn="just">
              <a:lnSpc>
                <a:spcPct val="90000"/>
              </a:lnSpc>
              <a:spcBef>
                <a:spcPts val="1000"/>
              </a:spcBef>
              <a:spcAft>
                <a:spcPts val="0"/>
              </a:spcAft>
              <a:buClr>
                <a:schemeClr val="dk1"/>
              </a:buClr>
              <a:buSzPts val="2800"/>
              <a:buNone/>
            </a:pPr>
            <a:r>
              <a:t/>
            </a:r>
            <a:endParaRPr sz="28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6"/>
          <p:cNvSpPr txBox="1"/>
          <p:nvPr>
            <p:ph type="title"/>
          </p:nvPr>
        </p:nvSpPr>
        <p:spPr>
          <a:xfrm>
            <a:off x="0" y="0"/>
            <a:ext cx="12192000" cy="685800"/>
          </a:xfrm>
          <a:prstGeom prst="rect">
            <a:avLst/>
          </a:prstGeom>
          <a:noFill/>
          <a:ln>
            <a:noFill/>
          </a:ln>
        </p:spPr>
        <p:txBody>
          <a:bodyPr anchorCtr="0" anchor="b" bIns="45700" lIns="91425" spcFirstLastPara="1" rIns="91425" wrap="square" tIns="45700">
            <a:noAutofit/>
          </a:bodyPr>
          <a:lstStyle/>
          <a:p>
            <a:pPr indent="0" lvl="0" marL="0" rtl="0" algn="ctr">
              <a:lnSpc>
                <a:spcPct val="90000"/>
              </a:lnSpc>
              <a:spcBef>
                <a:spcPts val="0"/>
              </a:spcBef>
              <a:spcAft>
                <a:spcPts val="0"/>
              </a:spcAft>
              <a:buClr>
                <a:schemeClr val="dk1"/>
              </a:buClr>
              <a:buSzPts val="4000"/>
              <a:buFont typeface="Calibri"/>
              <a:buNone/>
            </a:pPr>
            <a:r>
              <a:rPr b="1" lang="en-US" sz="4000" u="sng">
                <a:latin typeface="Calibri"/>
                <a:ea typeface="Calibri"/>
                <a:cs typeface="Calibri"/>
                <a:sym typeface="Calibri"/>
              </a:rPr>
              <a:t>INFORMATION</a:t>
            </a:r>
            <a:endParaRPr/>
          </a:p>
        </p:txBody>
      </p:sp>
      <p:sp>
        <p:nvSpPr>
          <p:cNvPr id="175" name="Google Shape;175;p26"/>
          <p:cNvSpPr txBox="1"/>
          <p:nvPr>
            <p:ph idx="1" type="body"/>
          </p:nvPr>
        </p:nvSpPr>
        <p:spPr>
          <a:xfrm>
            <a:off x="779325" y="930225"/>
            <a:ext cx="10737300" cy="5343900"/>
          </a:xfrm>
          <a:prstGeom prst="rect">
            <a:avLst/>
          </a:prstGeom>
          <a:noFill/>
          <a:ln>
            <a:noFill/>
          </a:ln>
        </p:spPr>
        <p:txBody>
          <a:bodyPr anchorCtr="0" anchor="t" bIns="45700" lIns="91425" spcFirstLastPara="1" rIns="91425" wrap="square" tIns="45700">
            <a:noAutofit/>
          </a:bodyPr>
          <a:lstStyle/>
          <a:p>
            <a:pPr indent="-431800" lvl="0" marL="457200" rtl="0" algn="just">
              <a:lnSpc>
                <a:spcPct val="250000"/>
              </a:lnSpc>
              <a:spcBef>
                <a:spcPts val="0"/>
              </a:spcBef>
              <a:spcAft>
                <a:spcPts val="0"/>
              </a:spcAft>
              <a:buClr>
                <a:srgbClr val="0D0D0D"/>
              </a:buClr>
              <a:buSzPts val="2800"/>
              <a:buFont typeface="Noto Sans Symbols"/>
              <a:buChar char="✔"/>
            </a:pPr>
            <a:r>
              <a:rPr b="1" i="0" lang="en-US" sz="2800" u="sng">
                <a:solidFill>
                  <a:srgbClr val="0D0D0D"/>
                </a:solidFill>
              </a:rPr>
              <a:t>Problem</a:t>
            </a:r>
            <a:r>
              <a:rPr b="0" i="0" lang="en-US" sz="2800">
                <a:solidFill>
                  <a:srgbClr val="0D0D0D"/>
                </a:solidFill>
              </a:rPr>
              <a:t>: Time Series Crop Type Classification using Sent</a:t>
            </a:r>
            <a:r>
              <a:rPr lang="en-US" sz="2800">
                <a:solidFill>
                  <a:srgbClr val="0D0D0D"/>
                </a:solidFill>
              </a:rPr>
              <a:t>-</a:t>
            </a:r>
            <a:r>
              <a:rPr b="0" i="0" lang="en-US" sz="2800">
                <a:solidFill>
                  <a:srgbClr val="0D0D0D"/>
                </a:solidFill>
              </a:rPr>
              <a:t>2 Spectral Values.</a:t>
            </a:r>
            <a:endParaRPr sz="2800"/>
          </a:p>
          <a:p>
            <a:pPr indent="-431800" lvl="0" marL="457200" rtl="0" algn="just">
              <a:lnSpc>
                <a:spcPct val="250000"/>
              </a:lnSpc>
              <a:spcBef>
                <a:spcPts val="1000"/>
              </a:spcBef>
              <a:spcAft>
                <a:spcPts val="0"/>
              </a:spcAft>
              <a:buClr>
                <a:srgbClr val="0D0D0D"/>
              </a:buClr>
              <a:buSzPts val="2800"/>
              <a:buFont typeface="Noto Sans Symbols"/>
              <a:buChar char="✔"/>
            </a:pPr>
            <a:r>
              <a:rPr b="1" i="0" lang="en-US" sz="2800" u="sng">
                <a:solidFill>
                  <a:srgbClr val="0D0D0D"/>
                </a:solidFill>
              </a:rPr>
              <a:t>Description</a:t>
            </a:r>
            <a:r>
              <a:rPr b="0" i="0" lang="en-US" sz="2800">
                <a:solidFill>
                  <a:srgbClr val="0D0D0D"/>
                </a:solidFill>
              </a:rPr>
              <a:t>: Implementing a </a:t>
            </a:r>
            <a:r>
              <a:rPr b="1" i="0" lang="en-US" sz="2800" u="sng">
                <a:solidFill>
                  <a:srgbClr val="0D0D0D"/>
                </a:solidFill>
              </a:rPr>
              <a:t>Transformer-based model </a:t>
            </a:r>
            <a:r>
              <a:rPr b="0" i="0" lang="en-US" sz="2800">
                <a:solidFill>
                  <a:srgbClr val="0D0D0D"/>
                </a:solidFill>
              </a:rPr>
              <a:t>to classify crop types based on Sentinel 2 spectral bands data.</a:t>
            </a:r>
            <a:endParaRPr sz="2800"/>
          </a:p>
          <a:p>
            <a:pPr indent="-457200" lvl="0" marL="457200" rtl="0" algn="just">
              <a:lnSpc>
                <a:spcPct val="250000"/>
              </a:lnSpc>
              <a:spcBef>
                <a:spcPts val="1000"/>
              </a:spcBef>
              <a:spcAft>
                <a:spcPts val="0"/>
              </a:spcAft>
              <a:buClr>
                <a:schemeClr val="dk1"/>
              </a:buClr>
              <a:buSzPts val="2800"/>
              <a:buFont typeface="Noto Sans Symbols"/>
              <a:buChar char="✔"/>
            </a:pPr>
            <a:r>
              <a:rPr b="1" lang="en-US" sz="2800" u="sng"/>
              <a:t>Model using </a:t>
            </a:r>
            <a:r>
              <a:rPr lang="en-US" sz="2800"/>
              <a:t>: Attention-based Model</a:t>
            </a:r>
            <a:endParaRPr sz="2800"/>
          </a:p>
          <a:p>
            <a:pPr indent="-279400" lvl="0" marL="457200" rtl="0" algn="just">
              <a:lnSpc>
                <a:spcPct val="250000"/>
              </a:lnSpc>
              <a:spcBef>
                <a:spcPts val="1000"/>
              </a:spcBef>
              <a:spcAft>
                <a:spcPts val="0"/>
              </a:spcAft>
              <a:buClr>
                <a:schemeClr val="dk1"/>
              </a:buClr>
              <a:buSzPts val="2800"/>
              <a:buFont typeface="Noto Sans Symbols"/>
              <a:buNone/>
            </a:pPr>
            <a:r>
              <a:t/>
            </a:r>
            <a:endParaRPr sz="28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27"/>
          <p:cNvSpPr txBox="1"/>
          <p:nvPr/>
        </p:nvSpPr>
        <p:spPr>
          <a:xfrm>
            <a:off x="2686100" y="359753"/>
            <a:ext cx="6732600" cy="1072500"/>
          </a:xfrm>
          <a:prstGeom prst="rect">
            <a:avLst/>
          </a:prstGeom>
          <a:gradFill>
            <a:gsLst>
              <a:gs pos="0">
                <a:srgbClr val="F6F9FC"/>
              </a:gs>
              <a:gs pos="74000">
                <a:srgbClr val="B3D1EC"/>
              </a:gs>
              <a:gs pos="83000">
                <a:srgbClr val="B3D1EC"/>
              </a:gs>
              <a:gs pos="100000">
                <a:srgbClr val="CCE0F2"/>
              </a:gs>
            </a:gsLst>
            <a:lin ang="5400012" scaled="0"/>
          </a:gradFill>
          <a:ln>
            <a:noFill/>
          </a:ln>
        </p:spPr>
        <p:txBody>
          <a:bodyPr anchorCtr="0" anchor="b" bIns="45700" lIns="91425" spcFirstLastPara="1" rIns="91425" wrap="square" tIns="45700">
            <a:normAutofit fontScale="92500"/>
          </a:bodyPr>
          <a:lstStyle/>
          <a:p>
            <a:pPr indent="0" lvl="0" marL="0" marR="0" rtl="0" algn="ctr">
              <a:lnSpc>
                <a:spcPct val="90000"/>
              </a:lnSpc>
              <a:spcBef>
                <a:spcPts val="0"/>
              </a:spcBef>
              <a:spcAft>
                <a:spcPts val="0"/>
              </a:spcAft>
              <a:buClr>
                <a:schemeClr val="dk1"/>
              </a:buClr>
              <a:buSzPct val="100000"/>
              <a:buFont typeface="Calibri"/>
              <a:buNone/>
            </a:pPr>
            <a:r>
              <a:rPr b="1" i="0" lang="en-US" sz="6000" u="sng" cap="none" strike="noStrike">
                <a:solidFill>
                  <a:schemeClr val="dk1"/>
                </a:solidFill>
                <a:latin typeface="Calibri"/>
                <a:ea typeface="Calibri"/>
                <a:cs typeface="Calibri"/>
                <a:sym typeface="Calibri"/>
              </a:rPr>
              <a:t>CS-540  ACPS PROJECT</a:t>
            </a:r>
            <a:endParaRPr/>
          </a:p>
        </p:txBody>
      </p:sp>
      <p:sp>
        <p:nvSpPr>
          <p:cNvPr id="182" name="Google Shape;182;p27"/>
          <p:cNvSpPr txBox="1"/>
          <p:nvPr/>
        </p:nvSpPr>
        <p:spPr>
          <a:xfrm>
            <a:off x="372625" y="2661300"/>
            <a:ext cx="11509200" cy="1942500"/>
          </a:xfrm>
          <a:prstGeom prst="rect">
            <a:avLst/>
          </a:prstGeom>
          <a:gradFill>
            <a:gsLst>
              <a:gs pos="0">
                <a:srgbClr val="FDECDB"/>
              </a:gs>
              <a:gs pos="100000">
                <a:srgbClr val="F0A963"/>
              </a:gs>
            </a:gsLst>
            <a:path path="circle">
              <a:fillToRect b="50%" l="50%" r="50%" t="50%"/>
            </a:path>
            <a:tileRect/>
          </a:gradFill>
          <a:ln>
            <a:noFill/>
          </a:ln>
        </p:spPr>
        <p:txBody>
          <a:bodyPr anchorCtr="0" anchor="b" bIns="45700" lIns="91425" spcFirstLastPara="1" rIns="91425" wrap="square" tIns="45700">
            <a:normAutofit/>
          </a:bodyPr>
          <a:lstStyle/>
          <a:p>
            <a:pPr indent="0" lvl="0" marL="0" marR="0" rtl="0" algn="ctr">
              <a:lnSpc>
                <a:spcPct val="90000"/>
              </a:lnSpc>
              <a:spcBef>
                <a:spcPts val="0"/>
              </a:spcBef>
              <a:spcAft>
                <a:spcPts val="0"/>
              </a:spcAft>
              <a:buClr>
                <a:schemeClr val="dk1"/>
              </a:buClr>
              <a:buSzPts val="6000"/>
              <a:buFont typeface="Calibri"/>
              <a:buNone/>
            </a:pPr>
            <a:r>
              <a:rPr b="1" lang="en-US" sz="12000" u="sng">
                <a:solidFill>
                  <a:schemeClr val="dk1"/>
                </a:solidFill>
                <a:latin typeface="Calibri"/>
                <a:ea typeface="Calibri"/>
                <a:cs typeface="Calibri"/>
                <a:sym typeface="Calibri"/>
              </a:rPr>
              <a:t>CHECKPOINT—2</a:t>
            </a:r>
            <a:endParaRPr sz="12000">
              <a:latin typeface="Calibri"/>
              <a:ea typeface="Calibri"/>
              <a:cs typeface="Calibri"/>
              <a:sym typeface="Calibri"/>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28"/>
          <p:cNvSpPr txBox="1"/>
          <p:nvPr>
            <p:ph type="title"/>
          </p:nvPr>
        </p:nvSpPr>
        <p:spPr>
          <a:xfrm>
            <a:off x="86263" y="84675"/>
            <a:ext cx="12033849" cy="713600"/>
          </a:xfrm>
          <a:prstGeom prst="rect">
            <a:avLst/>
          </a:prstGeom>
          <a:noFill/>
          <a:ln>
            <a:noFill/>
          </a:ln>
        </p:spPr>
        <p:txBody>
          <a:bodyPr anchorCtr="0" anchor="t" bIns="121900" lIns="121900" spcFirstLastPara="1" rIns="121900" wrap="square" tIns="121900">
            <a:normAutofit fontScale="90000"/>
          </a:bodyPr>
          <a:lstStyle/>
          <a:p>
            <a:pPr indent="0" lvl="0" marL="0" rtl="0" algn="ctr">
              <a:lnSpc>
                <a:spcPct val="90000"/>
              </a:lnSpc>
              <a:spcBef>
                <a:spcPts val="0"/>
              </a:spcBef>
              <a:spcAft>
                <a:spcPts val="0"/>
              </a:spcAft>
              <a:buClr>
                <a:schemeClr val="dk1"/>
              </a:buClr>
              <a:buSzPct val="100000"/>
              <a:buFont typeface="Calibri"/>
              <a:buNone/>
            </a:pPr>
            <a:r>
              <a:rPr b="1" lang="en-US" u="sng"/>
              <a:t>Progress Updated : 27</a:t>
            </a:r>
            <a:r>
              <a:rPr b="1" baseline="30000" lang="en-US" u="sng"/>
              <a:t>th</a:t>
            </a:r>
            <a:r>
              <a:rPr b="1" lang="en-US" u="sng"/>
              <a:t> March 2024</a:t>
            </a:r>
            <a:endParaRPr b="1" u="sng"/>
          </a:p>
        </p:txBody>
      </p:sp>
      <p:sp>
        <p:nvSpPr>
          <p:cNvPr id="188" name="Google Shape;188;p28"/>
          <p:cNvSpPr txBox="1"/>
          <p:nvPr>
            <p:ph idx="1" type="body"/>
          </p:nvPr>
        </p:nvSpPr>
        <p:spPr>
          <a:xfrm>
            <a:off x="86263" y="1380226"/>
            <a:ext cx="12105737" cy="5193102"/>
          </a:xfrm>
          <a:prstGeom prst="rect">
            <a:avLst/>
          </a:prstGeom>
          <a:noFill/>
          <a:ln>
            <a:noFill/>
          </a:ln>
        </p:spPr>
        <p:txBody>
          <a:bodyPr anchorCtr="0" anchor="t" bIns="121900" lIns="121900" spcFirstLastPara="1" rIns="121900" wrap="square" tIns="121900">
            <a:normAutofit/>
          </a:bodyPr>
          <a:lstStyle/>
          <a:p>
            <a:pPr indent="-414855" lvl="0" marL="609585" rtl="0" algn="just">
              <a:lnSpc>
                <a:spcPct val="90000"/>
              </a:lnSpc>
              <a:spcBef>
                <a:spcPts val="0"/>
              </a:spcBef>
              <a:spcAft>
                <a:spcPts val="0"/>
              </a:spcAft>
              <a:buClr>
                <a:schemeClr val="dk1"/>
              </a:buClr>
              <a:buSzPts val="1300"/>
              <a:buChar char="●"/>
            </a:pPr>
            <a:r>
              <a:rPr lang="en-US"/>
              <a:t>Out of the given huge dataset, we picked a single pixel CSV file that corresponds to the 2019 agronomic data of tile numbered 2019_33UVP.</a:t>
            </a:r>
            <a:endParaRPr/>
          </a:p>
          <a:p>
            <a:pPr indent="-332305" lvl="0" marL="609585" rtl="0" algn="just">
              <a:lnSpc>
                <a:spcPct val="90000"/>
              </a:lnSpc>
              <a:spcBef>
                <a:spcPts val="0"/>
              </a:spcBef>
              <a:spcAft>
                <a:spcPts val="0"/>
              </a:spcAft>
              <a:buClr>
                <a:schemeClr val="dk1"/>
              </a:buClr>
              <a:buSzPts val="1300"/>
              <a:buNone/>
            </a:pPr>
            <a:r>
              <a:t/>
            </a:r>
            <a:endParaRPr/>
          </a:p>
          <a:p>
            <a:pPr indent="-414855" lvl="0" marL="609585" rtl="0" algn="just">
              <a:lnSpc>
                <a:spcPct val="90000"/>
              </a:lnSpc>
              <a:spcBef>
                <a:spcPts val="0"/>
              </a:spcBef>
              <a:spcAft>
                <a:spcPts val="0"/>
              </a:spcAft>
              <a:buClr>
                <a:schemeClr val="dk1"/>
              </a:buClr>
              <a:buSzPts val="1300"/>
              <a:buChar char="●"/>
            </a:pPr>
            <a:r>
              <a:rPr lang="en-US"/>
              <a:t>Under this tile, we selected a Legume named crop type which is coded as “0” in the dataset regarding only one single pixel on behalf of different dates on which data is available.</a:t>
            </a:r>
            <a:endParaRPr/>
          </a:p>
          <a:p>
            <a:pPr indent="-332305" lvl="0" marL="609585" rtl="0" algn="just">
              <a:lnSpc>
                <a:spcPct val="90000"/>
              </a:lnSpc>
              <a:spcBef>
                <a:spcPts val="0"/>
              </a:spcBef>
              <a:spcAft>
                <a:spcPts val="0"/>
              </a:spcAft>
              <a:buClr>
                <a:schemeClr val="dk1"/>
              </a:buClr>
              <a:buSzPts val="1300"/>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29"/>
          <p:cNvSpPr txBox="1"/>
          <p:nvPr>
            <p:ph type="title"/>
          </p:nvPr>
        </p:nvSpPr>
        <p:spPr>
          <a:xfrm>
            <a:off x="0" y="390775"/>
            <a:ext cx="12192000" cy="685800"/>
          </a:xfrm>
          <a:prstGeom prst="rect">
            <a:avLst/>
          </a:prstGeom>
          <a:noFill/>
          <a:ln>
            <a:noFill/>
          </a:ln>
        </p:spPr>
        <p:txBody>
          <a:bodyPr anchorCtr="0" anchor="b" bIns="45700" lIns="91425" spcFirstLastPara="1" rIns="91425" wrap="square" tIns="45700">
            <a:noAutofit/>
          </a:bodyPr>
          <a:lstStyle/>
          <a:p>
            <a:pPr indent="0" lvl="0" marL="0" rtl="0" algn="ctr">
              <a:lnSpc>
                <a:spcPct val="90000"/>
              </a:lnSpc>
              <a:spcBef>
                <a:spcPts val="0"/>
              </a:spcBef>
              <a:spcAft>
                <a:spcPts val="0"/>
              </a:spcAft>
              <a:buClr>
                <a:srgbClr val="0D0D0D"/>
              </a:buClr>
              <a:buSzPts val="2400"/>
              <a:buFont typeface="Calibri"/>
              <a:buNone/>
            </a:pPr>
            <a:r>
              <a:rPr b="1" i="0" lang="en-US" sz="3400" u="sng">
                <a:solidFill>
                  <a:srgbClr val="0D0D0D"/>
                </a:solidFill>
              </a:rPr>
              <a:t>DATA LOADING AND PREPROCESSING</a:t>
            </a:r>
            <a:endParaRPr b="1" sz="3400" u="sng"/>
          </a:p>
        </p:txBody>
      </p:sp>
      <p:sp>
        <p:nvSpPr>
          <p:cNvPr id="194" name="Google Shape;194;p29"/>
          <p:cNvSpPr txBox="1"/>
          <p:nvPr>
            <p:ph idx="1" type="body"/>
          </p:nvPr>
        </p:nvSpPr>
        <p:spPr>
          <a:xfrm>
            <a:off x="752100" y="1553700"/>
            <a:ext cx="10687800" cy="4155900"/>
          </a:xfrm>
          <a:prstGeom prst="rect">
            <a:avLst/>
          </a:prstGeom>
          <a:solidFill>
            <a:srgbClr val="FFFFFF"/>
          </a:solidFill>
          <a:ln>
            <a:noFill/>
          </a:ln>
        </p:spPr>
        <p:txBody>
          <a:bodyPr anchorCtr="0" anchor="ctr" bIns="45700" lIns="91425" spcFirstLastPara="1" rIns="91425" wrap="square" tIns="45700">
            <a:spAutoFit/>
          </a:bodyPr>
          <a:lstStyle/>
          <a:p>
            <a:pPr indent="-342900" lvl="0" marL="342900" marR="0" rtl="0" algn="just">
              <a:lnSpc>
                <a:spcPct val="250000"/>
              </a:lnSpc>
              <a:spcBef>
                <a:spcPts val="0"/>
              </a:spcBef>
              <a:spcAft>
                <a:spcPts val="0"/>
              </a:spcAft>
              <a:buClr>
                <a:srgbClr val="0D0D0D"/>
              </a:buClr>
              <a:buSzPts val="2400"/>
              <a:buFont typeface="Noto Sans Symbols"/>
              <a:buChar char="✔"/>
            </a:pPr>
            <a:r>
              <a:rPr b="0" i="0" lang="en-US" sz="2400" u="none" cap="none" strike="noStrike">
                <a:solidFill>
                  <a:srgbClr val="0D0D0D"/>
                </a:solidFill>
              </a:rPr>
              <a:t>Loads a CSV file containing spectral bands and labels into a Pandas DataFrame.</a:t>
            </a:r>
            <a:endParaRPr sz="2400"/>
          </a:p>
          <a:p>
            <a:pPr indent="-342900" lvl="0" marL="342900" marR="0" rtl="0" algn="just">
              <a:lnSpc>
                <a:spcPct val="250000"/>
              </a:lnSpc>
              <a:spcBef>
                <a:spcPts val="0"/>
              </a:spcBef>
              <a:spcAft>
                <a:spcPts val="0"/>
              </a:spcAft>
              <a:buClr>
                <a:srgbClr val="0D0D0D"/>
              </a:buClr>
              <a:buSzPts val="2400"/>
              <a:buFont typeface="Noto Sans Symbols"/>
              <a:buChar char="✔"/>
            </a:pPr>
            <a:r>
              <a:rPr b="0" i="0" lang="en-US" sz="2400" u="none" cap="none" strike="noStrike">
                <a:solidFill>
                  <a:srgbClr val="0D0D0D"/>
                </a:solidFill>
              </a:rPr>
              <a:t>Splits the dataset into features (spectral bands) and labels (flags).</a:t>
            </a:r>
            <a:endParaRPr sz="2400"/>
          </a:p>
          <a:p>
            <a:pPr indent="-342900" lvl="0" marL="342900" marR="0" rtl="0" algn="just">
              <a:lnSpc>
                <a:spcPct val="250000"/>
              </a:lnSpc>
              <a:spcBef>
                <a:spcPts val="0"/>
              </a:spcBef>
              <a:spcAft>
                <a:spcPts val="0"/>
              </a:spcAft>
              <a:buClr>
                <a:srgbClr val="0D0D0D"/>
              </a:buClr>
              <a:buSzPts val="2400"/>
              <a:buFont typeface="Noto Sans Symbols"/>
              <a:buChar char="✔"/>
            </a:pPr>
            <a:r>
              <a:rPr b="0" i="0" lang="en-US" sz="2400" u="none" cap="none" strike="noStrike">
                <a:solidFill>
                  <a:srgbClr val="0D0D0D"/>
                </a:solidFill>
              </a:rPr>
              <a:t>Splits the dataset into training and validation sets using the </a:t>
            </a:r>
            <a:r>
              <a:rPr b="1" i="0" lang="en-US" sz="2400" u="none" cap="none" strike="noStrike">
                <a:solidFill>
                  <a:srgbClr val="0D0D0D"/>
                </a:solidFill>
              </a:rPr>
              <a:t>train_test_split</a:t>
            </a:r>
            <a:r>
              <a:rPr b="0" i="0" lang="en-US" sz="2400" u="none" cap="none" strike="noStrike">
                <a:solidFill>
                  <a:srgbClr val="0D0D0D"/>
                </a:solidFill>
              </a:rPr>
              <a:t> function.</a:t>
            </a:r>
            <a:endParaRPr sz="2400"/>
          </a:p>
          <a:p>
            <a:pPr indent="-342900" lvl="0" marL="342900" marR="0" rtl="0" algn="just">
              <a:lnSpc>
                <a:spcPct val="250000"/>
              </a:lnSpc>
              <a:spcBef>
                <a:spcPts val="0"/>
              </a:spcBef>
              <a:spcAft>
                <a:spcPts val="0"/>
              </a:spcAft>
              <a:buClr>
                <a:srgbClr val="0D0D0D"/>
              </a:buClr>
              <a:buSzPts val="2400"/>
              <a:buFont typeface="Noto Sans Symbols"/>
              <a:buChar char="✔"/>
            </a:pPr>
            <a:r>
              <a:rPr b="0" i="0" lang="en-US" sz="2400" u="none" cap="none" strike="noStrike">
                <a:solidFill>
                  <a:srgbClr val="0D0D0D"/>
                </a:solidFill>
              </a:rPr>
              <a:t>Normalizes the features (spectral bands) using </a:t>
            </a:r>
            <a:r>
              <a:rPr b="1" i="0" lang="en-US" sz="2400" u="none" cap="none" strike="noStrike">
                <a:solidFill>
                  <a:srgbClr val="0D0D0D"/>
                </a:solidFill>
              </a:rPr>
              <a:t>StandardScaler</a:t>
            </a:r>
            <a:r>
              <a:rPr b="0" i="0" lang="en-US" sz="2400" u="none" cap="none" strike="noStrike">
                <a:solidFill>
                  <a:srgbClr val="0D0D0D"/>
                </a:solidFill>
              </a:rPr>
              <a:t> from scikit-learn.</a:t>
            </a:r>
            <a:endParaRPr b="0" i="0" sz="2400" u="none" cap="none" strike="noStrike">
              <a:solidFill>
                <a:schemeClr val="dk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30"/>
          <p:cNvSpPr txBox="1"/>
          <p:nvPr>
            <p:ph type="title"/>
          </p:nvPr>
        </p:nvSpPr>
        <p:spPr>
          <a:xfrm>
            <a:off x="0" y="395825"/>
            <a:ext cx="12278700" cy="685800"/>
          </a:xfrm>
          <a:prstGeom prst="rect">
            <a:avLst/>
          </a:prstGeom>
          <a:noFill/>
          <a:ln>
            <a:noFill/>
          </a:ln>
        </p:spPr>
        <p:txBody>
          <a:bodyPr anchorCtr="0" anchor="b" bIns="45700" lIns="91425" spcFirstLastPara="1" rIns="91425" wrap="square" tIns="45700">
            <a:noAutofit/>
          </a:bodyPr>
          <a:lstStyle/>
          <a:p>
            <a:pPr indent="0" lvl="0" marL="0" rtl="0" algn="ctr">
              <a:lnSpc>
                <a:spcPct val="90000"/>
              </a:lnSpc>
              <a:spcBef>
                <a:spcPts val="0"/>
              </a:spcBef>
              <a:spcAft>
                <a:spcPts val="0"/>
              </a:spcAft>
              <a:buClr>
                <a:srgbClr val="0D0D0D"/>
              </a:buClr>
              <a:buSzPts val="2400"/>
              <a:buFont typeface="Calibri"/>
              <a:buNone/>
            </a:pPr>
            <a:r>
              <a:rPr b="1" i="0" lang="en-US" sz="3400" u="sng">
                <a:solidFill>
                  <a:srgbClr val="0D0D0D"/>
                </a:solidFill>
              </a:rPr>
              <a:t>MODEL BUILDING</a:t>
            </a:r>
            <a:endParaRPr b="1" sz="3400" u="sng"/>
          </a:p>
        </p:txBody>
      </p:sp>
      <p:sp>
        <p:nvSpPr>
          <p:cNvPr id="200" name="Google Shape;200;p30"/>
          <p:cNvSpPr txBox="1"/>
          <p:nvPr>
            <p:ph idx="1" type="body"/>
          </p:nvPr>
        </p:nvSpPr>
        <p:spPr>
          <a:xfrm>
            <a:off x="770700" y="1338425"/>
            <a:ext cx="10737300" cy="4751100"/>
          </a:xfrm>
          <a:prstGeom prst="rect">
            <a:avLst/>
          </a:prstGeom>
          <a:solidFill>
            <a:srgbClr val="FFFFFF"/>
          </a:solidFill>
          <a:ln>
            <a:noFill/>
          </a:ln>
        </p:spPr>
        <p:txBody>
          <a:bodyPr anchorCtr="0" anchor="ctr" bIns="45700" lIns="91425" spcFirstLastPara="1" rIns="91425" wrap="square" tIns="45700">
            <a:spAutoFit/>
          </a:bodyPr>
          <a:lstStyle/>
          <a:p>
            <a:pPr indent="-355600" lvl="0" marL="342900" rtl="0" algn="just">
              <a:lnSpc>
                <a:spcPct val="250000"/>
              </a:lnSpc>
              <a:spcBef>
                <a:spcPts val="0"/>
              </a:spcBef>
              <a:spcAft>
                <a:spcPts val="0"/>
              </a:spcAft>
              <a:buClr>
                <a:srgbClr val="0D0D0D"/>
              </a:buClr>
              <a:buSzPts val="2600"/>
              <a:buFont typeface="Noto Sans Symbols"/>
              <a:buChar char="✔"/>
            </a:pPr>
            <a:r>
              <a:rPr b="0" i="0" lang="en-US" sz="2600">
                <a:solidFill>
                  <a:srgbClr val="0D0D0D"/>
                </a:solidFill>
              </a:rPr>
              <a:t>Defines a Transformer-based model architecture using  Keras Functional API.</a:t>
            </a:r>
            <a:endParaRPr sz="2600"/>
          </a:p>
          <a:p>
            <a:pPr indent="-355600" lvl="0" marL="342900" rtl="0" algn="just">
              <a:lnSpc>
                <a:spcPct val="250000"/>
              </a:lnSpc>
              <a:spcBef>
                <a:spcPts val="1000"/>
              </a:spcBef>
              <a:spcAft>
                <a:spcPts val="0"/>
              </a:spcAft>
              <a:buClr>
                <a:srgbClr val="0D0D0D"/>
              </a:buClr>
              <a:buSzPts val="2600"/>
              <a:buFont typeface="Noto Sans Symbols"/>
              <a:buChar char="✔"/>
            </a:pPr>
            <a:r>
              <a:rPr b="0" i="0" lang="en-US" sz="2600">
                <a:solidFill>
                  <a:srgbClr val="0D0D0D"/>
                </a:solidFill>
              </a:rPr>
              <a:t>The model consists of MultiHeadAttention layers followed by LayerNormalization and Dropout layers.</a:t>
            </a:r>
            <a:endParaRPr sz="2600"/>
          </a:p>
          <a:p>
            <a:pPr indent="-355600" lvl="0" marL="342900" rtl="0" algn="just">
              <a:lnSpc>
                <a:spcPct val="250000"/>
              </a:lnSpc>
              <a:spcBef>
                <a:spcPts val="1000"/>
              </a:spcBef>
              <a:spcAft>
                <a:spcPts val="0"/>
              </a:spcAft>
              <a:buClr>
                <a:srgbClr val="0D0D0D"/>
              </a:buClr>
              <a:buSzPts val="2600"/>
              <a:buFont typeface="Noto Sans Symbols"/>
              <a:buChar char="✔"/>
            </a:pPr>
            <a:r>
              <a:rPr b="0" i="0" lang="en-US" sz="2600">
                <a:solidFill>
                  <a:srgbClr val="0D0D0D"/>
                </a:solidFill>
              </a:rPr>
              <a:t>GlobalAveragePooling1D layer is used to pool the features followed by a Dense layer with a sigmoid activation function for binary classification.</a:t>
            </a:r>
            <a:endParaRPr sz="26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31"/>
          <p:cNvSpPr txBox="1"/>
          <p:nvPr>
            <p:ph type="title"/>
          </p:nvPr>
        </p:nvSpPr>
        <p:spPr>
          <a:xfrm>
            <a:off x="0" y="358725"/>
            <a:ext cx="12192000" cy="685800"/>
          </a:xfrm>
          <a:prstGeom prst="rect">
            <a:avLst/>
          </a:prstGeom>
          <a:noFill/>
          <a:ln>
            <a:noFill/>
          </a:ln>
        </p:spPr>
        <p:txBody>
          <a:bodyPr anchorCtr="0" anchor="b" bIns="45700" lIns="91425" spcFirstLastPara="1" rIns="91425" wrap="square" tIns="45700">
            <a:noAutofit/>
          </a:bodyPr>
          <a:lstStyle/>
          <a:p>
            <a:pPr indent="0" lvl="0" marL="0" rtl="0" algn="ctr">
              <a:lnSpc>
                <a:spcPct val="90000"/>
              </a:lnSpc>
              <a:spcBef>
                <a:spcPts val="0"/>
              </a:spcBef>
              <a:spcAft>
                <a:spcPts val="0"/>
              </a:spcAft>
              <a:buClr>
                <a:srgbClr val="0D0D0D"/>
              </a:buClr>
              <a:buSzPts val="2000"/>
              <a:buFont typeface="Calibri"/>
              <a:buNone/>
            </a:pPr>
            <a:r>
              <a:rPr b="1" i="0" lang="en-US" sz="3300" u="sng">
                <a:solidFill>
                  <a:srgbClr val="0D0D0D"/>
                </a:solidFill>
              </a:rPr>
              <a:t>MODEL COMPILATION AND TRAINING</a:t>
            </a:r>
            <a:endParaRPr b="1" sz="3300" u="sng"/>
          </a:p>
        </p:txBody>
      </p:sp>
      <p:sp>
        <p:nvSpPr>
          <p:cNvPr id="206" name="Google Shape;206;p31"/>
          <p:cNvSpPr txBox="1"/>
          <p:nvPr>
            <p:ph idx="1" type="body"/>
          </p:nvPr>
        </p:nvSpPr>
        <p:spPr>
          <a:xfrm>
            <a:off x="531900" y="1625925"/>
            <a:ext cx="10935300" cy="4833300"/>
          </a:xfrm>
          <a:prstGeom prst="rect">
            <a:avLst/>
          </a:prstGeom>
          <a:solidFill>
            <a:srgbClr val="FFFFFF"/>
          </a:solidFill>
          <a:ln>
            <a:noFill/>
          </a:ln>
        </p:spPr>
        <p:txBody>
          <a:bodyPr anchorCtr="0" anchor="ctr" bIns="45700" lIns="91425" spcFirstLastPara="1" rIns="91425" wrap="square" tIns="45700">
            <a:spAutoFit/>
          </a:bodyPr>
          <a:lstStyle/>
          <a:p>
            <a:pPr indent="-196850" lvl="0" marL="171450" marR="0" rtl="0" algn="just">
              <a:lnSpc>
                <a:spcPct val="250000"/>
              </a:lnSpc>
              <a:spcBef>
                <a:spcPts val="0"/>
              </a:spcBef>
              <a:spcAft>
                <a:spcPts val="0"/>
              </a:spcAft>
              <a:buClr>
                <a:srgbClr val="0D0D0D"/>
              </a:buClr>
              <a:buSzPts val="2800"/>
              <a:buFont typeface="Noto Sans Symbols"/>
              <a:buChar char="✔"/>
            </a:pPr>
            <a:r>
              <a:rPr b="0" i="0" lang="en-US" sz="2800" u="none" cap="none" strike="noStrike">
                <a:solidFill>
                  <a:srgbClr val="0D0D0D"/>
                </a:solidFill>
              </a:rPr>
              <a:t>C</a:t>
            </a:r>
            <a:r>
              <a:rPr b="0" i="0" lang="en-US" sz="2800" u="none" cap="none" strike="noStrike">
                <a:solidFill>
                  <a:srgbClr val="0D0D0D"/>
                </a:solidFill>
              </a:rPr>
              <a:t>ompiles the model using the Adam optimizer with a learning rate of 1e-4, binary crossentropy loss function, and accuracy as the evaluation metric.</a:t>
            </a:r>
            <a:endParaRPr sz="2800"/>
          </a:p>
          <a:p>
            <a:pPr indent="-196850" lvl="0" marL="171450" marR="0" rtl="0" algn="just">
              <a:lnSpc>
                <a:spcPct val="250000"/>
              </a:lnSpc>
              <a:spcBef>
                <a:spcPts val="0"/>
              </a:spcBef>
              <a:spcAft>
                <a:spcPts val="0"/>
              </a:spcAft>
              <a:buClr>
                <a:srgbClr val="0D0D0D"/>
              </a:buClr>
              <a:buSzPts val="2800"/>
              <a:buFont typeface="Noto Sans Symbols"/>
              <a:buChar char="✔"/>
            </a:pPr>
            <a:r>
              <a:rPr b="0" i="0" lang="en-US" sz="2800" u="none" cap="none" strike="noStrike">
                <a:solidFill>
                  <a:srgbClr val="0D0D0D"/>
                </a:solidFill>
              </a:rPr>
              <a:t>Trains the model on the training set using the </a:t>
            </a:r>
            <a:r>
              <a:rPr b="1" i="0" lang="en-US" sz="2800" u="none" cap="none" strike="noStrike">
                <a:solidFill>
                  <a:srgbClr val="0D0D0D"/>
                </a:solidFill>
              </a:rPr>
              <a:t>fit</a:t>
            </a:r>
            <a:r>
              <a:rPr b="0" i="0" lang="en-US" sz="2800" u="none" cap="none" strike="noStrike">
                <a:solidFill>
                  <a:srgbClr val="0D0D0D"/>
                </a:solidFill>
              </a:rPr>
              <a:t> method, specifying the validation data, number of epochs, and batch size.</a:t>
            </a:r>
            <a:endParaRPr b="0" i="0" sz="2800" u="none" cap="none" strike="noStrike">
              <a:solidFill>
                <a:schemeClr val="dk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32"/>
          <p:cNvSpPr txBox="1"/>
          <p:nvPr>
            <p:ph type="title"/>
          </p:nvPr>
        </p:nvSpPr>
        <p:spPr>
          <a:xfrm>
            <a:off x="0" y="0"/>
            <a:ext cx="12128700" cy="685800"/>
          </a:xfrm>
          <a:prstGeom prst="rect">
            <a:avLst/>
          </a:prstGeom>
          <a:noFill/>
          <a:ln>
            <a:noFill/>
          </a:ln>
        </p:spPr>
        <p:txBody>
          <a:bodyPr anchorCtr="0" anchor="b" bIns="45700" lIns="91425" spcFirstLastPara="1" rIns="91425" wrap="square" tIns="45700">
            <a:noAutofit/>
          </a:bodyPr>
          <a:lstStyle/>
          <a:p>
            <a:pPr indent="0" lvl="0" marL="0" rtl="0" algn="ctr">
              <a:lnSpc>
                <a:spcPct val="90000"/>
              </a:lnSpc>
              <a:spcBef>
                <a:spcPts val="0"/>
              </a:spcBef>
              <a:spcAft>
                <a:spcPts val="0"/>
              </a:spcAft>
              <a:buClr>
                <a:srgbClr val="0D0D0D"/>
              </a:buClr>
              <a:buSzPts val="2000"/>
              <a:buFont typeface="Calibri"/>
              <a:buNone/>
            </a:pPr>
            <a:r>
              <a:rPr b="1" i="0" lang="en-US" sz="2900" u="sng">
                <a:solidFill>
                  <a:srgbClr val="0D0D0D"/>
                </a:solidFill>
              </a:rPr>
              <a:t>VALIDATION LOSS &amp; VALIDATION ACCURACY</a:t>
            </a:r>
            <a:endParaRPr b="1" sz="2900" u="sng"/>
          </a:p>
        </p:txBody>
      </p:sp>
      <p:pic>
        <p:nvPicPr>
          <p:cNvPr id="212" name="Google Shape;212;p32"/>
          <p:cNvPicPr preferRelativeResize="0"/>
          <p:nvPr/>
        </p:nvPicPr>
        <p:blipFill rotWithShape="1">
          <a:blip r:embed="rId3">
            <a:alphaModFix/>
          </a:blip>
          <a:srcRect b="0" l="0" r="0" t="0"/>
          <a:stretch/>
        </p:blipFill>
        <p:spPr>
          <a:xfrm>
            <a:off x="655625" y="905475"/>
            <a:ext cx="11021774" cy="53185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5"/>
          <p:cNvSpPr txBox="1"/>
          <p:nvPr/>
        </p:nvSpPr>
        <p:spPr>
          <a:xfrm>
            <a:off x="2686100" y="359753"/>
            <a:ext cx="6732600" cy="1072500"/>
          </a:xfrm>
          <a:prstGeom prst="rect">
            <a:avLst/>
          </a:prstGeom>
          <a:gradFill>
            <a:gsLst>
              <a:gs pos="0">
                <a:srgbClr val="F6F9FC"/>
              </a:gs>
              <a:gs pos="74000">
                <a:srgbClr val="B3D1EC"/>
              </a:gs>
              <a:gs pos="83000">
                <a:srgbClr val="B3D1EC"/>
              </a:gs>
              <a:gs pos="100000">
                <a:srgbClr val="CCE0F2"/>
              </a:gs>
            </a:gsLst>
            <a:lin ang="5400012" scaled="0"/>
          </a:gradFill>
          <a:ln>
            <a:noFill/>
          </a:ln>
        </p:spPr>
        <p:txBody>
          <a:bodyPr anchorCtr="0" anchor="b" bIns="45700" lIns="91425" spcFirstLastPara="1" rIns="91425" wrap="square" tIns="45700">
            <a:normAutofit fontScale="92500"/>
          </a:bodyPr>
          <a:lstStyle/>
          <a:p>
            <a:pPr indent="0" lvl="0" marL="0" marR="0" rtl="0" algn="ctr">
              <a:lnSpc>
                <a:spcPct val="90000"/>
              </a:lnSpc>
              <a:spcBef>
                <a:spcPts val="0"/>
              </a:spcBef>
              <a:spcAft>
                <a:spcPts val="0"/>
              </a:spcAft>
              <a:buClr>
                <a:schemeClr val="dk1"/>
              </a:buClr>
              <a:buSzPct val="100000"/>
              <a:buFont typeface="Calibri"/>
              <a:buNone/>
            </a:pPr>
            <a:r>
              <a:rPr b="1" i="0" lang="en-US" sz="6000" u="sng" cap="none" strike="noStrike">
                <a:solidFill>
                  <a:schemeClr val="dk1"/>
                </a:solidFill>
                <a:latin typeface="Calibri"/>
                <a:ea typeface="Calibri"/>
                <a:cs typeface="Calibri"/>
                <a:sym typeface="Calibri"/>
              </a:rPr>
              <a:t>CS-540  ACPS PROJECT</a:t>
            </a:r>
            <a:endParaRPr/>
          </a:p>
        </p:txBody>
      </p:sp>
      <p:sp>
        <p:nvSpPr>
          <p:cNvPr id="104" name="Google Shape;104;p15"/>
          <p:cNvSpPr txBox="1"/>
          <p:nvPr/>
        </p:nvSpPr>
        <p:spPr>
          <a:xfrm>
            <a:off x="372625" y="2661300"/>
            <a:ext cx="11509200" cy="1942500"/>
          </a:xfrm>
          <a:prstGeom prst="rect">
            <a:avLst/>
          </a:prstGeom>
          <a:gradFill>
            <a:gsLst>
              <a:gs pos="0">
                <a:srgbClr val="FDECDB"/>
              </a:gs>
              <a:gs pos="100000">
                <a:srgbClr val="F0A963"/>
              </a:gs>
            </a:gsLst>
            <a:path path="circle">
              <a:fillToRect b="50%" l="50%" r="50%" t="50%"/>
            </a:path>
            <a:tileRect/>
          </a:gradFill>
          <a:ln>
            <a:noFill/>
          </a:ln>
        </p:spPr>
        <p:txBody>
          <a:bodyPr anchorCtr="0" anchor="b" bIns="45700" lIns="91425" spcFirstLastPara="1" rIns="91425" wrap="square" tIns="45700">
            <a:normAutofit/>
          </a:bodyPr>
          <a:lstStyle/>
          <a:p>
            <a:pPr indent="0" lvl="0" marL="0" marR="0" rtl="0" algn="ctr">
              <a:lnSpc>
                <a:spcPct val="90000"/>
              </a:lnSpc>
              <a:spcBef>
                <a:spcPts val="0"/>
              </a:spcBef>
              <a:spcAft>
                <a:spcPts val="0"/>
              </a:spcAft>
              <a:buClr>
                <a:schemeClr val="dk1"/>
              </a:buClr>
              <a:buSzPts val="6000"/>
              <a:buFont typeface="Calibri"/>
              <a:buNone/>
            </a:pPr>
            <a:r>
              <a:rPr b="1" lang="en-US" sz="12000" u="sng">
                <a:solidFill>
                  <a:schemeClr val="dk1"/>
                </a:solidFill>
                <a:latin typeface="Calibri"/>
                <a:ea typeface="Calibri"/>
                <a:cs typeface="Calibri"/>
                <a:sym typeface="Calibri"/>
              </a:rPr>
              <a:t>CHECKPOINT—1</a:t>
            </a:r>
            <a:endParaRPr sz="12000">
              <a:latin typeface="Calibri"/>
              <a:ea typeface="Calibri"/>
              <a:cs typeface="Calibri"/>
              <a:sym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33"/>
          <p:cNvSpPr txBox="1"/>
          <p:nvPr>
            <p:ph type="title"/>
          </p:nvPr>
        </p:nvSpPr>
        <p:spPr>
          <a:xfrm>
            <a:off x="0" y="0"/>
            <a:ext cx="12192000" cy="685800"/>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Clr>
                <a:srgbClr val="0D0D0D"/>
              </a:buClr>
              <a:buSzPts val="2400"/>
              <a:buFont typeface="Calibri"/>
              <a:buNone/>
            </a:pPr>
            <a:r>
              <a:rPr b="1" i="0" lang="en-US" sz="2400" u="sng">
                <a:solidFill>
                  <a:srgbClr val="0D0D0D"/>
                </a:solidFill>
              </a:rPr>
              <a:t>MODEL EVALUATION:</a:t>
            </a:r>
            <a:endParaRPr b="1" sz="2400" u="sng"/>
          </a:p>
        </p:txBody>
      </p:sp>
      <p:sp>
        <p:nvSpPr>
          <p:cNvPr id="218" name="Google Shape;218;p33"/>
          <p:cNvSpPr txBox="1"/>
          <p:nvPr>
            <p:ph idx="1" type="body"/>
          </p:nvPr>
        </p:nvSpPr>
        <p:spPr>
          <a:xfrm>
            <a:off x="750700" y="1774900"/>
            <a:ext cx="11024400" cy="3540300"/>
          </a:xfrm>
          <a:prstGeom prst="rect">
            <a:avLst/>
          </a:prstGeom>
          <a:solidFill>
            <a:srgbClr val="FFFFFF"/>
          </a:solid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D0D0D"/>
              </a:buClr>
              <a:buSzPts val="2800"/>
              <a:buFont typeface="Arial"/>
              <a:buNone/>
            </a:pPr>
            <a:r>
              <a:rPr b="0" i="0" lang="en-US" sz="2800" u="none" cap="none" strike="noStrike">
                <a:solidFill>
                  <a:srgbClr val="0D0D0D"/>
                </a:solidFill>
                <a:latin typeface="Calibri"/>
                <a:ea typeface="Calibri"/>
                <a:cs typeface="Calibri"/>
                <a:sym typeface="Calibri"/>
              </a:rPr>
              <a:t>Evaluates the trained model on the validation set using the </a:t>
            </a:r>
            <a:r>
              <a:rPr b="1" i="0" lang="en-US" sz="2800" u="none" cap="none" strike="noStrike">
                <a:solidFill>
                  <a:srgbClr val="0D0D0D"/>
                </a:solidFill>
                <a:latin typeface="Calibri"/>
                <a:ea typeface="Calibri"/>
                <a:cs typeface="Calibri"/>
                <a:sym typeface="Calibri"/>
              </a:rPr>
              <a:t>evaluate</a:t>
            </a:r>
            <a:r>
              <a:rPr b="0" i="0" lang="en-US" sz="2800" u="none" cap="none" strike="noStrike">
                <a:solidFill>
                  <a:srgbClr val="0D0D0D"/>
                </a:solidFill>
                <a:latin typeface="Calibri"/>
                <a:ea typeface="Calibri"/>
                <a:cs typeface="Calibri"/>
                <a:sym typeface="Calibri"/>
              </a:rPr>
              <a:t> method, calculating the loss and accuracy.</a:t>
            </a:r>
            <a:r>
              <a:rPr b="0" i="0" lang="en-US" sz="2800" u="none" cap="none" strike="noStrike">
                <a:solidFill>
                  <a:schemeClr val="dk1"/>
                </a:solidFill>
                <a:latin typeface="Calibri"/>
                <a:ea typeface="Calibri"/>
                <a:cs typeface="Calibri"/>
                <a:sym typeface="Calibri"/>
              </a:rPr>
              <a:t> </a:t>
            </a:r>
            <a:endParaRPr/>
          </a:p>
          <a:p>
            <a:pPr indent="0" lvl="0" marL="0" marR="0" rtl="0" algn="l">
              <a:lnSpc>
                <a:spcPct val="100000"/>
              </a:lnSpc>
              <a:spcBef>
                <a:spcPts val="0"/>
              </a:spcBef>
              <a:spcAft>
                <a:spcPts val="0"/>
              </a:spcAft>
              <a:buClr>
                <a:schemeClr val="dk1"/>
              </a:buClr>
              <a:buSzPts val="2800"/>
              <a:buFont typeface="Arial"/>
              <a:buNone/>
            </a:pPr>
            <a:r>
              <a:t/>
            </a:r>
            <a:endParaRPr b="0" i="0" sz="2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2800"/>
              <a:buFont typeface="Arial"/>
              <a:buNone/>
            </a:pPr>
            <a:r>
              <a:t/>
            </a:r>
            <a:endParaRPr b="0" i="0" sz="2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2800"/>
              <a:buFont typeface="Arial"/>
              <a:buNone/>
            </a:pPr>
            <a:r>
              <a:t/>
            </a:r>
            <a:endParaRPr b="0" i="0" sz="2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2800"/>
              <a:buFont typeface="Arial"/>
              <a:buNone/>
            </a:pPr>
            <a:r>
              <a:t/>
            </a:r>
            <a:endParaRPr b="0" i="0" sz="2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2800"/>
              <a:buFont typeface="Arial"/>
              <a:buNone/>
            </a:pPr>
            <a:r>
              <a:t/>
            </a:r>
            <a:endParaRPr b="0" i="0" sz="2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2800"/>
              <a:buFont typeface="Arial"/>
              <a:buNone/>
            </a:pPr>
            <a:r>
              <a:t/>
            </a:r>
            <a:endParaRPr b="0" i="0" sz="2800" u="none" cap="none" strike="noStrike">
              <a:solidFill>
                <a:schemeClr val="dk1"/>
              </a:solidFill>
              <a:latin typeface="Calibri"/>
              <a:ea typeface="Calibri"/>
              <a:cs typeface="Calibri"/>
              <a:sym typeface="Calibri"/>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34"/>
          <p:cNvSpPr txBox="1"/>
          <p:nvPr>
            <p:ph type="title"/>
          </p:nvPr>
        </p:nvSpPr>
        <p:spPr>
          <a:xfrm>
            <a:off x="0" y="0"/>
            <a:ext cx="12192000" cy="685800"/>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Clr>
                <a:srgbClr val="0D0D0D"/>
              </a:buClr>
              <a:buSzPts val="2400"/>
              <a:buFont typeface="Calibri"/>
              <a:buNone/>
            </a:pPr>
            <a:r>
              <a:rPr b="1" i="0" lang="en-US" sz="2400" u="sng">
                <a:solidFill>
                  <a:srgbClr val="0D0D0D"/>
                </a:solidFill>
              </a:rPr>
              <a:t>VISUALIZATION</a:t>
            </a:r>
            <a:endParaRPr b="1" sz="2400" u="sng"/>
          </a:p>
        </p:txBody>
      </p:sp>
      <p:sp>
        <p:nvSpPr>
          <p:cNvPr id="224" name="Google Shape;224;p34"/>
          <p:cNvSpPr txBox="1"/>
          <p:nvPr>
            <p:ph idx="1" type="body"/>
          </p:nvPr>
        </p:nvSpPr>
        <p:spPr>
          <a:xfrm>
            <a:off x="-1" y="2487025"/>
            <a:ext cx="12120113" cy="1569660"/>
          </a:xfrm>
          <a:prstGeom prst="rect">
            <a:avLst/>
          </a:prstGeom>
          <a:solidFill>
            <a:srgbClr val="FFFFFF"/>
          </a:solidFill>
          <a:ln>
            <a:noFill/>
          </a:ln>
        </p:spPr>
        <p:txBody>
          <a:bodyPr anchorCtr="0" anchor="ctr" bIns="45700" lIns="91425" spcFirstLastPara="1" rIns="91425" wrap="square" tIns="45700">
            <a:spAutoFit/>
          </a:bodyPr>
          <a:lstStyle/>
          <a:p>
            <a:pPr indent="0" lvl="0" marL="0" rtl="0" algn="just">
              <a:lnSpc>
                <a:spcPct val="100000"/>
              </a:lnSpc>
              <a:spcBef>
                <a:spcPts val="0"/>
              </a:spcBef>
              <a:spcAft>
                <a:spcPts val="0"/>
              </a:spcAft>
              <a:buClr>
                <a:srgbClr val="0D0D0D"/>
              </a:buClr>
              <a:buSzPts val="2400"/>
              <a:buNone/>
            </a:pPr>
            <a:r>
              <a:rPr b="0" i="0" lang="en-US" sz="2400">
                <a:solidFill>
                  <a:srgbClr val="0D0D0D"/>
                </a:solidFill>
              </a:rPr>
              <a:t>Generates various plots to visualize the data distribution and relationships using Matplotlib and Seaborn: Histogram, Scatter Plot, Box Plot, Bar Plot, Correlation Heatmap, Pair Plot, Violin Plot, and Line Plot.</a:t>
            </a:r>
            <a:endParaRPr/>
          </a:p>
          <a:p>
            <a:pPr indent="0" lvl="0" marL="0" marR="0" rtl="0" algn="just">
              <a:lnSpc>
                <a:spcPct val="100000"/>
              </a:lnSpc>
              <a:spcBef>
                <a:spcPts val="0"/>
              </a:spcBef>
              <a:spcAft>
                <a:spcPts val="0"/>
              </a:spcAft>
              <a:buClr>
                <a:schemeClr val="dk1"/>
              </a:buClr>
              <a:buSzPts val="2400"/>
              <a:buFont typeface="Calibri"/>
              <a:buNone/>
            </a:pPr>
            <a:r>
              <a:t/>
            </a:r>
            <a:endParaRPr b="0" i="0" sz="2400" u="none" cap="none" strike="noStrike">
              <a:solidFill>
                <a:schemeClr val="dk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35"/>
          <p:cNvSpPr txBox="1"/>
          <p:nvPr>
            <p:ph type="title"/>
          </p:nvPr>
        </p:nvSpPr>
        <p:spPr>
          <a:xfrm>
            <a:off x="75" y="152675"/>
            <a:ext cx="12192000" cy="524100"/>
          </a:xfrm>
          <a:prstGeom prst="rect">
            <a:avLst/>
          </a:prstGeom>
          <a:noFill/>
          <a:ln>
            <a:noFill/>
          </a:ln>
        </p:spPr>
        <p:txBody>
          <a:bodyPr anchorCtr="0" anchor="b" bIns="45700" lIns="91425" spcFirstLastPara="1" rIns="91425" wrap="square" tIns="45700">
            <a:noAutofit/>
          </a:bodyPr>
          <a:lstStyle/>
          <a:p>
            <a:pPr indent="0" lvl="0" marL="0" rtl="0" algn="ctr">
              <a:lnSpc>
                <a:spcPct val="90000"/>
              </a:lnSpc>
              <a:spcBef>
                <a:spcPts val="0"/>
              </a:spcBef>
              <a:spcAft>
                <a:spcPts val="0"/>
              </a:spcAft>
              <a:buClr>
                <a:srgbClr val="0D0D0D"/>
              </a:buClr>
              <a:buSzPts val="2400"/>
              <a:buFont typeface="Calibri"/>
              <a:buNone/>
            </a:pPr>
            <a:r>
              <a:rPr b="1" i="0" lang="en-US" u="sng">
                <a:solidFill>
                  <a:srgbClr val="0D0D0D"/>
                </a:solidFill>
              </a:rPr>
              <a:t>VISUALIZATION</a:t>
            </a:r>
            <a:endParaRPr b="1" u="sng"/>
          </a:p>
        </p:txBody>
      </p:sp>
      <p:pic>
        <p:nvPicPr>
          <p:cNvPr id="230" name="Google Shape;230;p35"/>
          <p:cNvPicPr preferRelativeResize="0"/>
          <p:nvPr/>
        </p:nvPicPr>
        <p:blipFill rotWithShape="1">
          <a:blip r:embed="rId3">
            <a:alphaModFix/>
          </a:blip>
          <a:srcRect b="0" l="0" r="0" t="0"/>
          <a:stretch/>
        </p:blipFill>
        <p:spPr>
          <a:xfrm>
            <a:off x="610725" y="1052425"/>
            <a:ext cx="5028576" cy="5248275"/>
          </a:xfrm>
          <a:prstGeom prst="rect">
            <a:avLst/>
          </a:prstGeom>
          <a:noFill/>
          <a:ln>
            <a:noFill/>
          </a:ln>
        </p:spPr>
      </p:pic>
      <p:sp>
        <p:nvSpPr>
          <p:cNvPr id="231" name="Google Shape;231;p35"/>
          <p:cNvSpPr txBox="1"/>
          <p:nvPr/>
        </p:nvSpPr>
        <p:spPr>
          <a:xfrm>
            <a:off x="5882775" y="1052425"/>
            <a:ext cx="5733900" cy="5325600"/>
          </a:xfrm>
          <a:prstGeom prst="rect">
            <a:avLst/>
          </a:prstGeom>
          <a:noFill/>
          <a:ln>
            <a:noFill/>
          </a:ln>
        </p:spPr>
        <p:txBody>
          <a:bodyPr anchorCtr="0" anchor="t" bIns="45700" lIns="91425" spcFirstLastPara="1" rIns="91425" wrap="square" tIns="45700">
            <a:spAutoFit/>
          </a:bodyPr>
          <a:lstStyle/>
          <a:p>
            <a:pPr indent="0" lvl="0" marL="0" marR="0" rtl="0" algn="just">
              <a:lnSpc>
                <a:spcPct val="200000"/>
              </a:lnSpc>
              <a:spcBef>
                <a:spcPts val="0"/>
              </a:spcBef>
              <a:spcAft>
                <a:spcPts val="0"/>
              </a:spcAft>
              <a:buNone/>
            </a:pPr>
            <a:r>
              <a:rPr lang="en-US" sz="2000">
                <a:solidFill>
                  <a:schemeClr val="dk1"/>
                </a:solidFill>
                <a:latin typeface="Calibri"/>
                <a:ea typeface="Calibri"/>
                <a:cs typeface="Calibri"/>
                <a:sym typeface="Calibri"/>
              </a:rPr>
              <a:t>-</a:t>
            </a:r>
            <a:r>
              <a:rPr b="1" lang="en-US" sz="2000" u="sng">
                <a:solidFill>
                  <a:schemeClr val="dk1"/>
                </a:solidFill>
                <a:latin typeface="Calibri"/>
                <a:ea typeface="Calibri"/>
                <a:cs typeface="Calibri"/>
                <a:sym typeface="Calibri"/>
              </a:rPr>
              <a:t>Bar Plot for Spectral Bands Across Flags</a:t>
            </a:r>
            <a:r>
              <a:rPr lang="en-US" sz="2000">
                <a:solidFill>
                  <a:schemeClr val="dk1"/>
                </a:solidFill>
                <a:latin typeface="Calibri"/>
                <a:ea typeface="Calibri"/>
                <a:cs typeface="Calibri"/>
                <a:sym typeface="Calibri"/>
              </a:rPr>
              <a:t>: </a:t>
            </a:r>
            <a:endParaRPr/>
          </a:p>
          <a:p>
            <a:pPr indent="0" lvl="0" marL="0" marR="0" rtl="0" algn="just">
              <a:lnSpc>
                <a:spcPct val="200000"/>
              </a:lnSpc>
              <a:spcBef>
                <a:spcPts val="0"/>
              </a:spcBef>
              <a:spcAft>
                <a:spcPts val="0"/>
              </a:spcAft>
              <a:buNone/>
            </a:pPr>
            <a:r>
              <a:rPr lang="en-US" sz="2000">
                <a:solidFill>
                  <a:schemeClr val="dk1"/>
                </a:solidFill>
                <a:latin typeface="Calibri"/>
                <a:ea typeface="Calibri"/>
                <a:cs typeface="Calibri"/>
                <a:sym typeface="Calibri"/>
              </a:rPr>
              <a:t>Shows average values or distribution of each spectral band across different categories represented by flags.</a:t>
            </a:r>
            <a:endParaRPr sz="2000">
              <a:solidFill>
                <a:schemeClr val="dk1"/>
              </a:solidFill>
              <a:latin typeface="Calibri"/>
              <a:ea typeface="Calibri"/>
              <a:cs typeface="Calibri"/>
              <a:sym typeface="Calibri"/>
            </a:endParaRPr>
          </a:p>
          <a:p>
            <a:pPr indent="0" lvl="0" marL="0" marR="0" rtl="0" algn="just">
              <a:lnSpc>
                <a:spcPct val="200000"/>
              </a:lnSpc>
              <a:spcBef>
                <a:spcPts val="0"/>
              </a:spcBef>
              <a:spcAft>
                <a:spcPts val="0"/>
              </a:spcAft>
              <a:buNone/>
            </a:pPr>
            <a:r>
              <a:t/>
            </a:r>
            <a:endParaRPr sz="2000">
              <a:solidFill>
                <a:schemeClr val="dk1"/>
              </a:solidFill>
              <a:latin typeface="Calibri"/>
              <a:ea typeface="Calibri"/>
              <a:cs typeface="Calibri"/>
              <a:sym typeface="Calibri"/>
            </a:endParaRPr>
          </a:p>
          <a:p>
            <a:pPr indent="0" lvl="0" marL="0" marR="0" rtl="0" algn="just">
              <a:lnSpc>
                <a:spcPct val="200000"/>
              </a:lnSpc>
              <a:spcBef>
                <a:spcPts val="0"/>
              </a:spcBef>
              <a:spcAft>
                <a:spcPts val="0"/>
              </a:spcAft>
              <a:buNone/>
            </a:pPr>
            <a:r>
              <a:rPr lang="en-US" sz="2000">
                <a:solidFill>
                  <a:schemeClr val="dk1"/>
                </a:solidFill>
                <a:latin typeface="Calibri"/>
                <a:ea typeface="Calibri"/>
                <a:cs typeface="Calibri"/>
                <a:sym typeface="Calibri"/>
              </a:rPr>
              <a:t>-</a:t>
            </a:r>
            <a:r>
              <a:rPr b="1" lang="en-US" sz="2000" u="sng">
                <a:solidFill>
                  <a:schemeClr val="dk1"/>
                </a:solidFill>
                <a:latin typeface="Calibri"/>
                <a:ea typeface="Calibri"/>
                <a:cs typeface="Calibri"/>
                <a:sym typeface="Calibri"/>
              </a:rPr>
              <a:t>Interpretation</a:t>
            </a:r>
            <a:r>
              <a:rPr lang="en-US" sz="2000">
                <a:solidFill>
                  <a:schemeClr val="dk1"/>
                </a:solidFill>
                <a:latin typeface="Calibri"/>
                <a:ea typeface="Calibri"/>
                <a:cs typeface="Calibri"/>
                <a:sym typeface="Calibri"/>
              </a:rPr>
              <a:t>: </a:t>
            </a:r>
            <a:endParaRPr/>
          </a:p>
          <a:p>
            <a:pPr indent="0" lvl="0" marL="0" marR="0" rtl="0" algn="just">
              <a:lnSpc>
                <a:spcPct val="200000"/>
              </a:lnSpc>
              <a:spcBef>
                <a:spcPts val="0"/>
              </a:spcBef>
              <a:spcAft>
                <a:spcPts val="0"/>
              </a:spcAft>
              <a:buNone/>
            </a:pPr>
            <a:r>
              <a:rPr lang="en-US" sz="2000">
                <a:solidFill>
                  <a:schemeClr val="dk1"/>
                </a:solidFill>
                <a:latin typeface="Calibri"/>
                <a:ea typeface="Calibri"/>
                <a:cs typeface="Calibri"/>
                <a:sym typeface="Calibri"/>
              </a:rPr>
              <a:t>Each spectral band has bars representing its average value across different flag categories, providing insights into how spectral bands vary across different conditions or classes.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36"/>
          <p:cNvSpPr txBox="1"/>
          <p:nvPr>
            <p:ph type="title"/>
          </p:nvPr>
        </p:nvSpPr>
        <p:spPr>
          <a:xfrm>
            <a:off x="0" y="89050"/>
            <a:ext cx="12192000" cy="509100"/>
          </a:xfrm>
          <a:prstGeom prst="rect">
            <a:avLst/>
          </a:prstGeom>
          <a:noFill/>
          <a:ln>
            <a:noFill/>
          </a:ln>
        </p:spPr>
        <p:txBody>
          <a:bodyPr anchorCtr="0" anchor="b" bIns="45700" lIns="91425" spcFirstLastPara="1" rIns="91425" wrap="square" tIns="45700">
            <a:noAutofit/>
          </a:bodyPr>
          <a:lstStyle/>
          <a:p>
            <a:pPr indent="0" lvl="0" marL="0" rtl="0" algn="ctr">
              <a:lnSpc>
                <a:spcPct val="90000"/>
              </a:lnSpc>
              <a:spcBef>
                <a:spcPts val="0"/>
              </a:spcBef>
              <a:spcAft>
                <a:spcPts val="0"/>
              </a:spcAft>
              <a:buClr>
                <a:srgbClr val="0D0D0D"/>
              </a:buClr>
              <a:buSzPts val="2400"/>
              <a:buFont typeface="Calibri"/>
              <a:buNone/>
            </a:pPr>
            <a:r>
              <a:rPr b="1" i="0" lang="en-US" sz="3100" u="sng">
                <a:solidFill>
                  <a:srgbClr val="0D0D0D"/>
                </a:solidFill>
              </a:rPr>
              <a:t>TERMINOLOGIES</a:t>
            </a:r>
            <a:endParaRPr b="1" sz="3100" u="sng"/>
          </a:p>
        </p:txBody>
      </p:sp>
      <p:sp>
        <p:nvSpPr>
          <p:cNvPr id="237" name="Google Shape;237;p36"/>
          <p:cNvSpPr txBox="1"/>
          <p:nvPr>
            <p:ph idx="1" type="body"/>
          </p:nvPr>
        </p:nvSpPr>
        <p:spPr>
          <a:xfrm>
            <a:off x="687075" y="681125"/>
            <a:ext cx="10675200" cy="6003000"/>
          </a:xfrm>
          <a:prstGeom prst="rect">
            <a:avLst/>
          </a:prstGeom>
          <a:solidFill>
            <a:srgbClr val="FFFFFF"/>
          </a:solidFill>
          <a:ln>
            <a:noFill/>
          </a:ln>
        </p:spPr>
        <p:txBody>
          <a:bodyPr anchorCtr="0" anchor="ctr" bIns="45700" lIns="91425" spcFirstLastPara="1" rIns="91425" wrap="square" tIns="45700">
            <a:spAutoFit/>
          </a:bodyPr>
          <a:lstStyle/>
          <a:p>
            <a:pPr indent="0" lvl="0" marL="0" marR="0" rtl="0" algn="just">
              <a:lnSpc>
                <a:spcPct val="100000"/>
              </a:lnSpc>
              <a:spcBef>
                <a:spcPts val="0"/>
              </a:spcBef>
              <a:spcAft>
                <a:spcPts val="0"/>
              </a:spcAft>
              <a:buClr>
                <a:schemeClr val="dk1"/>
              </a:buClr>
              <a:buSzPts val="2400"/>
              <a:buFont typeface="Arial"/>
              <a:buNone/>
            </a:pPr>
            <a:r>
              <a:rPr b="0" i="0" lang="en-US" sz="2400" u="none" cap="none" strike="noStrike">
                <a:solidFill>
                  <a:schemeClr val="dk1"/>
                </a:solidFill>
                <a:latin typeface="Calibri"/>
                <a:ea typeface="Calibri"/>
                <a:cs typeface="Calibri"/>
                <a:sym typeface="Calibri"/>
              </a:rPr>
              <a:t>The "new unseen dataset" refers to a portion of the original dataset that the model has not been exposed to during the training phase. It is kept separate specifically for validation purposes. </a:t>
            </a:r>
            <a:endParaRPr/>
          </a:p>
          <a:p>
            <a:pPr indent="0" lvl="0" marL="0" marR="0" rtl="0" algn="just">
              <a:lnSpc>
                <a:spcPct val="100000"/>
              </a:lnSpc>
              <a:spcBef>
                <a:spcPts val="0"/>
              </a:spcBef>
              <a:spcAft>
                <a:spcPts val="0"/>
              </a:spcAft>
              <a:buClr>
                <a:schemeClr val="dk1"/>
              </a:buClr>
              <a:buSzPts val="2400"/>
              <a:buFont typeface="Arial"/>
              <a:buNone/>
            </a:pPr>
            <a:r>
              <a:t/>
            </a:r>
            <a:endParaRPr b="0" i="0" sz="2400" u="none" cap="none" strike="noStrike">
              <a:solidFill>
                <a:schemeClr val="dk1"/>
              </a:solidFill>
              <a:latin typeface="Calibri"/>
              <a:ea typeface="Calibri"/>
              <a:cs typeface="Calibri"/>
              <a:sym typeface="Calibri"/>
            </a:endParaRPr>
          </a:p>
          <a:p>
            <a:pPr indent="0" lvl="0" marL="0" marR="0" rtl="0" algn="just">
              <a:lnSpc>
                <a:spcPct val="100000"/>
              </a:lnSpc>
              <a:spcBef>
                <a:spcPts val="0"/>
              </a:spcBef>
              <a:spcAft>
                <a:spcPts val="0"/>
              </a:spcAft>
              <a:buClr>
                <a:schemeClr val="dk1"/>
              </a:buClr>
              <a:buSzPts val="2400"/>
              <a:buFont typeface="Arial"/>
              <a:buNone/>
            </a:pPr>
            <a:r>
              <a:rPr b="0" i="0" lang="en-US" sz="2400" u="none" cap="none" strike="noStrike">
                <a:solidFill>
                  <a:schemeClr val="dk1"/>
                </a:solidFill>
                <a:latin typeface="Calibri"/>
                <a:ea typeface="Calibri"/>
                <a:cs typeface="Calibri"/>
                <a:sym typeface="Calibri"/>
              </a:rPr>
              <a:t>1. </a:t>
            </a:r>
            <a:r>
              <a:rPr b="1" i="0" lang="en-US" sz="2400" u="sng" cap="none" strike="noStrike">
                <a:solidFill>
                  <a:schemeClr val="dk1"/>
                </a:solidFill>
                <a:latin typeface="Calibri"/>
                <a:ea typeface="Calibri"/>
                <a:cs typeface="Calibri"/>
                <a:sym typeface="Calibri"/>
              </a:rPr>
              <a:t>New Dataset</a:t>
            </a:r>
            <a:r>
              <a:rPr b="0" i="0" lang="en-US" sz="2400" u="none" cap="none" strike="noStrike">
                <a:solidFill>
                  <a:schemeClr val="dk1"/>
                </a:solidFill>
                <a:latin typeface="Calibri"/>
                <a:ea typeface="Calibri"/>
                <a:cs typeface="Calibri"/>
                <a:sym typeface="Calibri"/>
              </a:rPr>
              <a:t>: It refers to a subset of the original dataset that the model hasn't encountered before during training. This ensures that the model's performance is evaluated on data that it hasn't learned from.</a:t>
            </a:r>
            <a:endParaRPr/>
          </a:p>
          <a:p>
            <a:pPr indent="0" lvl="0" marL="0" marR="0" rtl="0" algn="just">
              <a:lnSpc>
                <a:spcPct val="100000"/>
              </a:lnSpc>
              <a:spcBef>
                <a:spcPts val="0"/>
              </a:spcBef>
              <a:spcAft>
                <a:spcPts val="0"/>
              </a:spcAft>
              <a:buClr>
                <a:schemeClr val="dk1"/>
              </a:buClr>
              <a:buSzPts val="2400"/>
              <a:buFont typeface="Arial"/>
              <a:buNone/>
            </a:pPr>
            <a:r>
              <a:t/>
            </a:r>
            <a:endParaRPr b="0" i="0" sz="2400" u="none" cap="none" strike="noStrike">
              <a:solidFill>
                <a:schemeClr val="dk1"/>
              </a:solidFill>
              <a:latin typeface="Calibri"/>
              <a:ea typeface="Calibri"/>
              <a:cs typeface="Calibri"/>
              <a:sym typeface="Calibri"/>
            </a:endParaRPr>
          </a:p>
          <a:p>
            <a:pPr indent="0" lvl="0" marL="0" marR="0" rtl="0" algn="just">
              <a:lnSpc>
                <a:spcPct val="100000"/>
              </a:lnSpc>
              <a:spcBef>
                <a:spcPts val="0"/>
              </a:spcBef>
              <a:spcAft>
                <a:spcPts val="0"/>
              </a:spcAft>
              <a:buClr>
                <a:schemeClr val="dk1"/>
              </a:buClr>
              <a:buSzPts val="2400"/>
              <a:buFont typeface="Arial"/>
              <a:buNone/>
            </a:pPr>
            <a:r>
              <a:rPr b="0" i="0" lang="en-US" sz="2400" u="none" cap="none" strike="noStrike">
                <a:solidFill>
                  <a:schemeClr val="dk1"/>
                </a:solidFill>
                <a:latin typeface="Calibri"/>
                <a:ea typeface="Calibri"/>
                <a:cs typeface="Calibri"/>
                <a:sym typeface="Calibri"/>
              </a:rPr>
              <a:t>2. </a:t>
            </a:r>
            <a:r>
              <a:rPr b="1" i="0" lang="en-US" sz="2400" u="sng" cap="none" strike="noStrike">
                <a:solidFill>
                  <a:schemeClr val="dk1"/>
                </a:solidFill>
                <a:latin typeface="Calibri"/>
                <a:ea typeface="Calibri"/>
                <a:cs typeface="Calibri"/>
                <a:sym typeface="Calibri"/>
              </a:rPr>
              <a:t>Unseen Data</a:t>
            </a:r>
            <a:r>
              <a:rPr b="0" i="0" lang="en-US" sz="2400" u="none" cap="none" strike="noStrike">
                <a:solidFill>
                  <a:schemeClr val="dk1"/>
                </a:solidFill>
                <a:latin typeface="Calibri"/>
                <a:ea typeface="Calibri"/>
                <a:cs typeface="Calibri"/>
                <a:sym typeface="Calibri"/>
              </a:rPr>
              <a:t>: This dataset contains samples that the model hasn't seen during the training phase. It's crucial to use unseen data for validation to accurately assess the model's ability to generalize to new examples.</a:t>
            </a:r>
            <a:endParaRPr/>
          </a:p>
          <a:p>
            <a:pPr indent="0" lvl="0" marL="0" marR="0" rtl="0" algn="just">
              <a:lnSpc>
                <a:spcPct val="100000"/>
              </a:lnSpc>
              <a:spcBef>
                <a:spcPts val="0"/>
              </a:spcBef>
              <a:spcAft>
                <a:spcPts val="0"/>
              </a:spcAft>
              <a:buClr>
                <a:schemeClr val="dk1"/>
              </a:buClr>
              <a:buSzPts val="2400"/>
              <a:buFont typeface="Arial"/>
              <a:buNone/>
            </a:pPr>
            <a:r>
              <a:t/>
            </a:r>
            <a:endParaRPr b="0" i="0" sz="2400" u="none" cap="none" strike="noStrike">
              <a:solidFill>
                <a:schemeClr val="dk1"/>
              </a:solidFill>
              <a:latin typeface="Calibri"/>
              <a:ea typeface="Calibri"/>
              <a:cs typeface="Calibri"/>
              <a:sym typeface="Calibri"/>
            </a:endParaRPr>
          </a:p>
          <a:p>
            <a:pPr indent="0" lvl="0" marL="0" marR="0" rtl="0" algn="just">
              <a:lnSpc>
                <a:spcPct val="100000"/>
              </a:lnSpc>
              <a:spcBef>
                <a:spcPts val="0"/>
              </a:spcBef>
              <a:spcAft>
                <a:spcPts val="0"/>
              </a:spcAft>
              <a:buClr>
                <a:schemeClr val="dk1"/>
              </a:buClr>
              <a:buSzPts val="2400"/>
              <a:buFont typeface="Arial"/>
              <a:buNone/>
            </a:pPr>
            <a:r>
              <a:rPr b="0" i="0" lang="en-US" sz="2400" u="none" cap="none" strike="noStrike">
                <a:solidFill>
                  <a:schemeClr val="dk1"/>
                </a:solidFill>
                <a:latin typeface="Calibri"/>
                <a:ea typeface="Calibri"/>
                <a:cs typeface="Calibri"/>
                <a:sym typeface="Calibri"/>
              </a:rPr>
              <a:t>In summary, the "new unseen dataset" serves as a crucial component in the validation process, enabling us to evaluate the model's performance on data that it hasn't encountered before, thereby providing insights into its ability to generalize to real-world scenarios.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37"/>
          <p:cNvSpPr txBox="1"/>
          <p:nvPr>
            <p:ph type="title"/>
          </p:nvPr>
        </p:nvSpPr>
        <p:spPr>
          <a:xfrm>
            <a:off x="0" y="139975"/>
            <a:ext cx="12192000" cy="439800"/>
          </a:xfrm>
          <a:prstGeom prst="rect">
            <a:avLst/>
          </a:prstGeom>
          <a:noFill/>
          <a:ln>
            <a:noFill/>
          </a:ln>
        </p:spPr>
        <p:txBody>
          <a:bodyPr anchorCtr="0" anchor="b" bIns="45700" lIns="91425" spcFirstLastPara="1" rIns="91425" wrap="square" tIns="45700">
            <a:noAutofit/>
          </a:bodyPr>
          <a:lstStyle/>
          <a:p>
            <a:pPr indent="0" lvl="0" marL="0" rtl="0" algn="ctr">
              <a:lnSpc>
                <a:spcPct val="90000"/>
              </a:lnSpc>
              <a:spcBef>
                <a:spcPts val="0"/>
              </a:spcBef>
              <a:spcAft>
                <a:spcPts val="0"/>
              </a:spcAft>
              <a:buClr>
                <a:srgbClr val="0D0D0D"/>
              </a:buClr>
              <a:buSzPts val="2400"/>
              <a:buFont typeface="Calibri"/>
              <a:buNone/>
            </a:pPr>
            <a:r>
              <a:rPr b="1" i="0" lang="en-US" sz="3500" u="sng">
                <a:solidFill>
                  <a:srgbClr val="0D0D0D"/>
                </a:solidFill>
              </a:rPr>
              <a:t>CONCLUSION</a:t>
            </a:r>
            <a:endParaRPr b="1" sz="3500" u="sng"/>
          </a:p>
        </p:txBody>
      </p:sp>
      <p:sp>
        <p:nvSpPr>
          <p:cNvPr id="243" name="Google Shape;243;p37"/>
          <p:cNvSpPr txBox="1"/>
          <p:nvPr>
            <p:ph idx="1" type="body"/>
          </p:nvPr>
        </p:nvSpPr>
        <p:spPr>
          <a:xfrm>
            <a:off x="572550" y="487025"/>
            <a:ext cx="10675200" cy="5849100"/>
          </a:xfrm>
          <a:prstGeom prst="rect">
            <a:avLst/>
          </a:prstGeom>
          <a:solidFill>
            <a:srgbClr val="FFFFFF"/>
          </a:solidFill>
          <a:ln>
            <a:noFill/>
          </a:ln>
        </p:spPr>
        <p:txBody>
          <a:bodyPr anchorCtr="0" anchor="ctr" bIns="45700" lIns="91425" spcFirstLastPara="1" rIns="91425" wrap="square" tIns="45700">
            <a:spAutoFit/>
          </a:bodyPr>
          <a:lstStyle/>
          <a:p>
            <a:pPr indent="0" lvl="0" marL="0" marR="0" rtl="0" algn="just">
              <a:lnSpc>
                <a:spcPct val="100000"/>
              </a:lnSpc>
              <a:spcBef>
                <a:spcPts val="0"/>
              </a:spcBef>
              <a:spcAft>
                <a:spcPts val="0"/>
              </a:spcAft>
              <a:buClr>
                <a:schemeClr val="dk1"/>
              </a:buClr>
              <a:buSzPts val="2400"/>
              <a:buFont typeface="Calibri"/>
              <a:buNone/>
            </a:pPr>
            <a:r>
              <a:t/>
            </a:r>
            <a:endParaRPr b="0" i="0" sz="2200" u="none" cap="none" strike="noStrike">
              <a:solidFill>
                <a:schemeClr val="dk1"/>
              </a:solidFill>
            </a:endParaRPr>
          </a:p>
          <a:p>
            <a:pPr indent="0" lvl="0" marL="0" marR="0" rtl="0" algn="just">
              <a:lnSpc>
                <a:spcPct val="100000"/>
              </a:lnSpc>
              <a:spcBef>
                <a:spcPts val="0"/>
              </a:spcBef>
              <a:spcAft>
                <a:spcPts val="0"/>
              </a:spcAft>
              <a:buClr>
                <a:schemeClr val="dk1"/>
              </a:buClr>
              <a:buSzPts val="2400"/>
              <a:buFont typeface="Calibri"/>
              <a:buNone/>
            </a:pPr>
            <a:r>
              <a:rPr b="0" i="0" lang="en-US" sz="2200" u="none" cap="none" strike="noStrike">
                <a:solidFill>
                  <a:schemeClr val="dk1"/>
                </a:solidFill>
              </a:rPr>
              <a:t>1. </a:t>
            </a:r>
            <a:r>
              <a:rPr b="1" i="0" lang="en-US" sz="2200" u="sng" cap="none" strike="noStrike">
                <a:solidFill>
                  <a:schemeClr val="dk1"/>
                </a:solidFill>
              </a:rPr>
              <a:t>TRAINING THE MODEL</a:t>
            </a:r>
            <a:r>
              <a:rPr b="0" i="0" lang="en-US" sz="2200" u="none" cap="none" strike="noStrike">
                <a:solidFill>
                  <a:schemeClr val="dk1"/>
                </a:solidFill>
              </a:rPr>
              <a:t>:</a:t>
            </a:r>
            <a:endParaRPr sz="1400"/>
          </a:p>
          <a:p>
            <a:pPr indent="457200" lvl="0" marL="457200" marR="0" rtl="0" algn="just">
              <a:lnSpc>
                <a:spcPct val="100000"/>
              </a:lnSpc>
              <a:spcBef>
                <a:spcPts val="0"/>
              </a:spcBef>
              <a:spcAft>
                <a:spcPts val="0"/>
              </a:spcAft>
              <a:buNone/>
            </a:pPr>
            <a:r>
              <a:rPr b="0" i="0" lang="en-US" sz="2200" u="none" cap="none" strike="noStrike">
                <a:solidFill>
                  <a:schemeClr val="dk1"/>
                </a:solidFill>
              </a:rPr>
              <a:t>We train the model using a portion of the dataset called the training set.</a:t>
            </a:r>
            <a:endParaRPr sz="1400"/>
          </a:p>
          <a:p>
            <a:pPr indent="0" lvl="0" marL="914400" marR="0" rtl="0" algn="just">
              <a:lnSpc>
                <a:spcPct val="100000"/>
              </a:lnSpc>
              <a:spcBef>
                <a:spcPts val="0"/>
              </a:spcBef>
              <a:spcAft>
                <a:spcPts val="0"/>
              </a:spcAft>
              <a:buNone/>
            </a:pPr>
            <a:r>
              <a:rPr b="0" i="0" lang="en-US" sz="2200" u="none" cap="none" strike="noStrike">
                <a:solidFill>
                  <a:schemeClr val="dk1"/>
                </a:solidFill>
              </a:rPr>
              <a:t>During training, the model learns to associate the input spectral bands (features) with the corresponding crop types (labels).</a:t>
            </a:r>
            <a:endParaRPr sz="1400"/>
          </a:p>
          <a:p>
            <a:pPr indent="0" lvl="0" marL="0" marR="0" rtl="0" algn="just">
              <a:lnSpc>
                <a:spcPct val="100000"/>
              </a:lnSpc>
              <a:spcBef>
                <a:spcPts val="0"/>
              </a:spcBef>
              <a:spcAft>
                <a:spcPts val="0"/>
              </a:spcAft>
              <a:buClr>
                <a:schemeClr val="dk1"/>
              </a:buClr>
              <a:buSzPts val="2400"/>
              <a:buFont typeface="Calibri"/>
              <a:buNone/>
            </a:pPr>
            <a:r>
              <a:t/>
            </a:r>
            <a:endParaRPr b="0" i="0" sz="2200" u="none" cap="none" strike="noStrike">
              <a:solidFill>
                <a:schemeClr val="dk1"/>
              </a:solidFill>
            </a:endParaRPr>
          </a:p>
          <a:p>
            <a:pPr indent="0" lvl="0" marL="0" marR="0" rtl="0" algn="just">
              <a:lnSpc>
                <a:spcPct val="100000"/>
              </a:lnSpc>
              <a:spcBef>
                <a:spcPts val="0"/>
              </a:spcBef>
              <a:spcAft>
                <a:spcPts val="0"/>
              </a:spcAft>
              <a:buClr>
                <a:schemeClr val="dk1"/>
              </a:buClr>
              <a:buSzPts val="2400"/>
              <a:buFont typeface="Calibri"/>
              <a:buNone/>
            </a:pPr>
            <a:r>
              <a:t/>
            </a:r>
            <a:endParaRPr b="0" i="0" sz="2200" u="none" cap="none" strike="noStrike">
              <a:solidFill>
                <a:schemeClr val="dk1"/>
              </a:solidFill>
            </a:endParaRPr>
          </a:p>
          <a:p>
            <a:pPr indent="0" lvl="0" marL="0" marR="0" rtl="0" algn="just">
              <a:lnSpc>
                <a:spcPct val="100000"/>
              </a:lnSpc>
              <a:spcBef>
                <a:spcPts val="0"/>
              </a:spcBef>
              <a:spcAft>
                <a:spcPts val="0"/>
              </a:spcAft>
              <a:buClr>
                <a:schemeClr val="dk1"/>
              </a:buClr>
              <a:buSzPts val="2400"/>
              <a:buFont typeface="Calibri"/>
              <a:buNone/>
            </a:pPr>
            <a:r>
              <a:rPr b="0" i="0" lang="en-US" sz="2200" u="none" cap="none" strike="noStrike">
                <a:solidFill>
                  <a:schemeClr val="dk1"/>
                </a:solidFill>
              </a:rPr>
              <a:t>2. </a:t>
            </a:r>
            <a:r>
              <a:rPr b="1" i="0" lang="en-US" sz="2200" u="sng" cap="none" strike="noStrike">
                <a:solidFill>
                  <a:schemeClr val="dk1"/>
                </a:solidFill>
              </a:rPr>
              <a:t>VALIDATING THE MODEL</a:t>
            </a:r>
            <a:r>
              <a:rPr b="0" i="0" lang="en-US" sz="2200" u="none" cap="none" strike="noStrike">
                <a:solidFill>
                  <a:schemeClr val="dk1"/>
                </a:solidFill>
              </a:rPr>
              <a:t>:</a:t>
            </a:r>
            <a:endParaRPr sz="1400"/>
          </a:p>
          <a:p>
            <a:pPr indent="457200" lvl="0" marL="457200" marR="0" rtl="0" algn="just">
              <a:lnSpc>
                <a:spcPct val="100000"/>
              </a:lnSpc>
              <a:spcBef>
                <a:spcPts val="0"/>
              </a:spcBef>
              <a:spcAft>
                <a:spcPts val="0"/>
              </a:spcAft>
              <a:buNone/>
            </a:pPr>
            <a:r>
              <a:rPr b="0" i="0" lang="en-US" sz="2200" u="none" cap="none" strike="noStrike">
                <a:solidFill>
                  <a:schemeClr val="dk1"/>
                </a:solidFill>
              </a:rPr>
              <a:t>After training, we </a:t>
            </a:r>
            <a:r>
              <a:rPr lang="en-US" sz="2200"/>
              <a:t>should</a:t>
            </a:r>
            <a:r>
              <a:rPr b="0" i="0" lang="en-US" sz="2200" u="none" cap="none" strike="noStrike">
                <a:solidFill>
                  <a:schemeClr val="dk1"/>
                </a:solidFill>
              </a:rPr>
              <a:t> make sure that model performs well on new, unseen data.</a:t>
            </a:r>
            <a:endParaRPr sz="1400"/>
          </a:p>
          <a:p>
            <a:pPr indent="457200" lvl="0" marL="457200" marR="0" rtl="0" algn="just">
              <a:lnSpc>
                <a:spcPct val="100000"/>
              </a:lnSpc>
              <a:spcBef>
                <a:spcPts val="0"/>
              </a:spcBef>
              <a:spcAft>
                <a:spcPts val="0"/>
              </a:spcAft>
              <a:buNone/>
            </a:pPr>
            <a:r>
              <a:rPr b="0" i="0" lang="en-US" sz="2200" u="none" cap="none" strike="noStrike">
                <a:solidFill>
                  <a:schemeClr val="dk1"/>
                </a:solidFill>
              </a:rPr>
              <a:t>For this , we set aside another portion of the dataset called the validation set.</a:t>
            </a:r>
            <a:endParaRPr sz="1400"/>
          </a:p>
          <a:p>
            <a:pPr indent="0" lvl="0" marL="0" marR="0" rtl="0" algn="just">
              <a:lnSpc>
                <a:spcPct val="100000"/>
              </a:lnSpc>
              <a:spcBef>
                <a:spcPts val="0"/>
              </a:spcBef>
              <a:spcAft>
                <a:spcPts val="0"/>
              </a:spcAft>
              <a:buClr>
                <a:schemeClr val="dk1"/>
              </a:buClr>
              <a:buSzPts val="2400"/>
              <a:buNone/>
            </a:pPr>
            <a:r>
              <a:rPr b="0" i="0" lang="en-US" sz="2200" u="none" cap="none" strike="noStrike">
                <a:solidFill>
                  <a:schemeClr val="dk1"/>
                </a:solidFill>
              </a:rPr>
              <a:t>  </a:t>
            </a:r>
            <a:endParaRPr sz="1400"/>
          </a:p>
          <a:p>
            <a:pPr indent="0" lvl="0" marL="0" marR="0" rtl="0" algn="just">
              <a:lnSpc>
                <a:spcPct val="100000"/>
              </a:lnSpc>
              <a:spcBef>
                <a:spcPts val="0"/>
              </a:spcBef>
              <a:spcAft>
                <a:spcPts val="0"/>
              </a:spcAft>
              <a:buClr>
                <a:schemeClr val="dk1"/>
              </a:buClr>
              <a:buSzPts val="2400"/>
              <a:buNone/>
            </a:pPr>
            <a:r>
              <a:t/>
            </a:r>
            <a:endParaRPr b="0" i="0" sz="2200" u="none" cap="none" strike="noStrike">
              <a:solidFill>
                <a:schemeClr val="dk1"/>
              </a:solidFill>
            </a:endParaRPr>
          </a:p>
          <a:p>
            <a:pPr indent="0" lvl="0" marL="0" marR="0" rtl="0" algn="just">
              <a:lnSpc>
                <a:spcPct val="100000"/>
              </a:lnSpc>
              <a:spcBef>
                <a:spcPts val="0"/>
              </a:spcBef>
              <a:spcAft>
                <a:spcPts val="0"/>
              </a:spcAft>
              <a:buClr>
                <a:schemeClr val="dk1"/>
              </a:buClr>
              <a:buSzPts val="2400"/>
              <a:buFont typeface="Calibri"/>
              <a:buNone/>
            </a:pPr>
            <a:r>
              <a:rPr b="0" i="0" lang="en-US" sz="2200" u="none" cap="none" strike="noStrike">
                <a:solidFill>
                  <a:schemeClr val="dk1"/>
                </a:solidFill>
              </a:rPr>
              <a:t>3. </a:t>
            </a:r>
            <a:r>
              <a:rPr b="1" i="0" lang="en-US" sz="2200" u="sng" cap="none" strike="noStrike">
                <a:solidFill>
                  <a:schemeClr val="dk1"/>
                </a:solidFill>
              </a:rPr>
              <a:t>USING THE VALIDATION SET</a:t>
            </a:r>
            <a:r>
              <a:rPr b="0" i="0" lang="en-US" sz="2200" u="none" cap="none" strike="noStrike">
                <a:solidFill>
                  <a:schemeClr val="dk1"/>
                </a:solidFill>
              </a:rPr>
              <a:t>:</a:t>
            </a:r>
            <a:endParaRPr sz="1400"/>
          </a:p>
          <a:p>
            <a:pPr indent="0" lvl="0" marL="914400" marR="0" rtl="0" algn="just">
              <a:lnSpc>
                <a:spcPct val="100000"/>
              </a:lnSpc>
              <a:spcBef>
                <a:spcPts val="0"/>
              </a:spcBef>
              <a:spcAft>
                <a:spcPts val="0"/>
              </a:spcAft>
              <a:buNone/>
            </a:pPr>
            <a:r>
              <a:rPr b="0" i="0" lang="en-US" sz="2200" u="none" cap="none" strike="noStrike">
                <a:solidFill>
                  <a:schemeClr val="dk1"/>
                </a:solidFill>
              </a:rPr>
              <a:t>We feed the validation set (consisting of spectral bands and their corresponding labels) into the trained model.</a:t>
            </a:r>
            <a:endParaRPr sz="1400"/>
          </a:p>
          <a:p>
            <a:pPr indent="457200" lvl="0" marL="457200" marR="0" rtl="0" algn="just">
              <a:lnSpc>
                <a:spcPct val="100000"/>
              </a:lnSpc>
              <a:spcBef>
                <a:spcPts val="0"/>
              </a:spcBef>
              <a:spcAft>
                <a:spcPts val="0"/>
              </a:spcAft>
              <a:buNone/>
            </a:pPr>
            <a:r>
              <a:rPr b="0" i="0" lang="en-US" sz="2200" u="none" cap="none" strike="noStrike">
                <a:solidFill>
                  <a:schemeClr val="dk1"/>
                </a:solidFill>
              </a:rPr>
              <a:t>The model makes predictions for the crop types based on the input spectral bands.</a:t>
            </a:r>
            <a:endParaRPr sz="1400"/>
          </a:p>
          <a:p>
            <a:pPr indent="0" lvl="0" marL="0" marR="0" rtl="0" algn="just">
              <a:lnSpc>
                <a:spcPct val="100000"/>
              </a:lnSpc>
              <a:spcBef>
                <a:spcPts val="0"/>
              </a:spcBef>
              <a:spcAft>
                <a:spcPts val="0"/>
              </a:spcAft>
              <a:buClr>
                <a:schemeClr val="dk1"/>
              </a:buClr>
              <a:buSzPts val="2400"/>
              <a:buFont typeface="Calibri"/>
              <a:buNone/>
            </a:pPr>
            <a:r>
              <a:t/>
            </a:r>
            <a:endParaRPr b="0" i="0" sz="2200" u="none" cap="none" strike="noStrike">
              <a:solidFill>
                <a:schemeClr val="dk1"/>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38"/>
          <p:cNvSpPr txBox="1"/>
          <p:nvPr>
            <p:ph type="title"/>
          </p:nvPr>
        </p:nvSpPr>
        <p:spPr>
          <a:xfrm>
            <a:off x="0" y="180000"/>
            <a:ext cx="12192000" cy="491700"/>
          </a:xfrm>
          <a:prstGeom prst="rect">
            <a:avLst/>
          </a:prstGeom>
          <a:noFill/>
          <a:ln>
            <a:noFill/>
          </a:ln>
        </p:spPr>
        <p:txBody>
          <a:bodyPr anchorCtr="0" anchor="b" bIns="45700" lIns="91425" spcFirstLastPara="1" rIns="91425" wrap="square" tIns="45700">
            <a:noAutofit/>
          </a:bodyPr>
          <a:lstStyle/>
          <a:p>
            <a:pPr indent="0" lvl="0" marL="0" rtl="0" algn="ctr">
              <a:lnSpc>
                <a:spcPct val="90000"/>
              </a:lnSpc>
              <a:spcBef>
                <a:spcPts val="0"/>
              </a:spcBef>
              <a:spcAft>
                <a:spcPts val="0"/>
              </a:spcAft>
              <a:buClr>
                <a:srgbClr val="0D0D0D"/>
              </a:buClr>
              <a:buSzPts val="2400"/>
              <a:buFont typeface="Calibri"/>
              <a:buNone/>
            </a:pPr>
            <a:r>
              <a:rPr b="1" i="0" lang="en-US" sz="2800" u="sng">
                <a:solidFill>
                  <a:srgbClr val="0D0D0D"/>
                </a:solidFill>
              </a:rPr>
              <a:t>CONCLUSION</a:t>
            </a:r>
            <a:endParaRPr b="1" sz="2800" u="sng"/>
          </a:p>
        </p:txBody>
      </p:sp>
      <p:sp>
        <p:nvSpPr>
          <p:cNvPr id="249" name="Google Shape;249;p38"/>
          <p:cNvSpPr txBox="1"/>
          <p:nvPr>
            <p:ph idx="1" type="body"/>
          </p:nvPr>
        </p:nvSpPr>
        <p:spPr>
          <a:xfrm>
            <a:off x="623450" y="760775"/>
            <a:ext cx="10725900" cy="5818200"/>
          </a:xfrm>
          <a:prstGeom prst="rect">
            <a:avLst/>
          </a:prstGeom>
          <a:solidFill>
            <a:srgbClr val="FFFFFF"/>
          </a:solidFill>
          <a:ln>
            <a:noFill/>
          </a:ln>
        </p:spPr>
        <p:txBody>
          <a:bodyPr anchorCtr="0" anchor="ctr" bIns="45700" lIns="91425" spcFirstLastPara="1" rIns="91425" wrap="square" tIns="45700">
            <a:spAutoFit/>
          </a:bodyPr>
          <a:lstStyle/>
          <a:p>
            <a:pPr indent="0" lvl="0" marL="0" marR="0" rtl="0" algn="just">
              <a:lnSpc>
                <a:spcPct val="100000"/>
              </a:lnSpc>
              <a:spcBef>
                <a:spcPts val="0"/>
              </a:spcBef>
              <a:spcAft>
                <a:spcPts val="0"/>
              </a:spcAft>
              <a:buClr>
                <a:schemeClr val="dk1"/>
              </a:buClr>
              <a:buSzPts val="2000"/>
              <a:buFont typeface="Calibri"/>
              <a:buNone/>
            </a:pPr>
            <a:r>
              <a:rPr b="0" i="0" lang="en-US" sz="2000" u="none" cap="none" strike="noStrike">
                <a:solidFill>
                  <a:schemeClr val="dk1"/>
                </a:solidFill>
              </a:rPr>
              <a:t>4. </a:t>
            </a:r>
            <a:r>
              <a:rPr b="1" i="0" lang="en-US" sz="2000" u="sng" cap="none" strike="noStrike">
                <a:solidFill>
                  <a:schemeClr val="dk1"/>
                </a:solidFill>
              </a:rPr>
              <a:t>ASSESSING PERFORMANCE</a:t>
            </a:r>
            <a:r>
              <a:rPr b="0" i="0" lang="en-US" sz="2000" u="none" cap="none" strike="noStrike">
                <a:solidFill>
                  <a:schemeClr val="dk1"/>
                </a:solidFill>
              </a:rPr>
              <a:t>:</a:t>
            </a:r>
            <a:endParaRPr/>
          </a:p>
          <a:p>
            <a:pPr indent="-342900" lvl="0" marL="342900" marR="0" rtl="0" algn="just">
              <a:lnSpc>
                <a:spcPct val="100000"/>
              </a:lnSpc>
              <a:spcBef>
                <a:spcPts val="0"/>
              </a:spcBef>
              <a:spcAft>
                <a:spcPts val="0"/>
              </a:spcAft>
              <a:buClr>
                <a:schemeClr val="dk1"/>
              </a:buClr>
              <a:buSzPts val="2000"/>
              <a:buFont typeface="Noto Sans Symbols"/>
              <a:buChar char="✔"/>
            </a:pPr>
            <a:r>
              <a:rPr b="0" i="0" lang="en-US" sz="2000" u="none" cap="none" strike="noStrike">
                <a:solidFill>
                  <a:schemeClr val="dk1"/>
                </a:solidFill>
              </a:rPr>
              <a:t> We compare the model's predictions with the true labels in the validation set.</a:t>
            </a:r>
            <a:endParaRPr/>
          </a:p>
          <a:p>
            <a:pPr indent="0" lvl="0" marL="914400" marR="0" rtl="0" algn="just">
              <a:lnSpc>
                <a:spcPct val="100000"/>
              </a:lnSpc>
              <a:spcBef>
                <a:spcPts val="0"/>
              </a:spcBef>
              <a:spcAft>
                <a:spcPts val="0"/>
              </a:spcAft>
              <a:buNone/>
            </a:pPr>
            <a:r>
              <a:rPr b="0" i="0" lang="en-US" sz="2000" u="none" cap="none" strike="noStrike">
                <a:solidFill>
                  <a:schemeClr val="dk1"/>
                </a:solidFill>
              </a:rPr>
              <a:t>This comparison allows us to evaluate how accurately the model can classify crop types it hasn't  seen before.</a:t>
            </a:r>
            <a:endParaRPr/>
          </a:p>
          <a:p>
            <a:pPr indent="-342900" lvl="0" marL="342900" marR="0" rtl="0" algn="just">
              <a:lnSpc>
                <a:spcPct val="100000"/>
              </a:lnSpc>
              <a:spcBef>
                <a:spcPts val="0"/>
              </a:spcBef>
              <a:spcAft>
                <a:spcPts val="0"/>
              </a:spcAft>
              <a:buClr>
                <a:schemeClr val="dk1"/>
              </a:buClr>
              <a:buSzPts val="2000"/>
              <a:buFont typeface="Noto Sans Symbols"/>
              <a:buChar char="✔"/>
            </a:pPr>
            <a:r>
              <a:rPr b="0" i="0" lang="en-US" sz="2000" u="none" cap="none" strike="noStrike">
                <a:solidFill>
                  <a:schemeClr val="dk1"/>
                </a:solidFill>
              </a:rPr>
              <a:t> We measure the performance using two metrics:</a:t>
            </a:r>
            <a:endParaRPr/>
          </a:p>
          <a:p>
            <a:pPr indent="-342900" lvl="1" marL="800100" rtl="0" algn="just">
              <a:lnSpc>
                <a:spcPct val="100000"/>
              </a:lnSpc>
              <a:spcBef>
                <a:spcPts val="0"/>
              </a:spcBef>
              <a:spcAft>
                <a:spcPts val="0"/>
              </a:spcAft>
              <a:buClr>
                <a:schemeClr val="dk1"/>
              </a:buClr>
              <a:buSzPts val="1800"/>
              <a:buFont typeface="Noto Sans Symbols"/>
              <a:buChar char="▪"/>
            </a:pPr>
            <a:r>
              <a:rPr b="1" i="0" lang="en-US" sz="1800" u="sng" cap="none" strike="noStrike">
                <a:solidFill>
                  <a:schemeClr val="dk1"/>
                </a:solidFill>
              </a:rPr>
              <a:t>Loss</a:t>
            </a:r>
            <a:r>
              <a:rPr b="0" i="0" lang="en-US" sz="1800" u="none" cap="none" strike="noStrike">
                <a:solidFill>
                  <a:schemeClr val="dk1"/>
                </a:solidFill>
              </a:rPr>
              <a:t>: A measure of how well the model's predictions match the actual labels. Lower loss indicates better performance.</a:t>
            </a:r>
            <a:endParaRPr/>
          </a:p>
          <a:p>
            <a:pPr indent="-342900" lvl="1" marL="800100" rtl="0" algn="just">
              <a:lnSpc>
                <a:spcPct val="100000"/>
              </a:lnSpc>
              <a:spcBef>
                <a:spcPts val="0"/>
              </a:spcBef>
              <a:spcAft>
                <a:spcPts val="0"/>
              </a:spcAft>
              <a:buClr>
                <a:schemeClr val="dk1"/>
              </a:buClr>
              <a:buSzPts val="1800"/>
              <a:buFont typeface="Noto Sans Symbols"/>
              <a:buChar char="▪"/>
            </a:pPr>
            <a:r>
              <a:rPr b="1" i="0" lang="en-US" sz="1800" u="sng" cap="none" strike="noStrike">
                <a:solidFill>
                  <a:schemeClr val="dk1"/>
                </a:solidFill>
              </a:rPr>
              <a:t>Accuracy</a:t>
            </a:r>
            <a:r>
              <a:rPr b="0" i="0" lang="en-US" sz="1800" u="none" cap="none" strike="noStrike">
                <a:solidFill>
                  <a:schemeClr val="dk1"/>
                </a:solidFill>
              </a:rPr>
              <a:t>: The proportion of correct predictions made by the model. Higher accuracy indicates better performance.</a:t>
            </a:r>
            <a:endParaRPr/>
          </a:p>
          <a:p>
            <a:pPr indent="0" lvl="0" marL="0" marR="0" rtl="0" algn="just">
              <a:lnSpc>
                <a:spcPct val="100000"/>
              </a:lnSpc>
              <a:spcBef>
                <a:spcPts val="0"/>
              </a:spcBef>
              <a:spcAft>
                <a:spcPts val="0"/>
              </a:spcAft>
              <a:buClr>
                <a:schemeClr val="dk1"/>
              </a:buClr>
              <a:buSzPts val="2000"/>
              <a:buNone/>
            </a:pPr>
            <a:r>
              <a:t/>
            </a:r>
            <a:endParaRPr b="0" i="0" sz="2000" u="none" cap="none" strike="noStrike">
              <a:solidFill>
                <a:schemeClr val="dk1"/>
              </a:solidFill>
            </a:endParaRPr>
          </a:p>
          <a:p>
            <a:pPr indent="0" lvl="0" marL="0" marR="0" rtl="0" algn="just">
              <a:lnSpc>
                <a:spcPct val="100000"/>
              </a:lnSpc>
              <a:spcBef>
                <a:spcPts val="0"/>
              </a:spcBef>
              <a:spcAft>
                <a:spcPts val="0"/>
              </a:spcAft>
              <a:buClr>
                <a:schemeClr val="dk1"/>
              </a:buClr>
              <a:buSzPts val="2000"/>
              <a:buFont typeface="Calibri"/>
              <a:buNone/>
            </a:pPr>
            <a:r>
              <a:rPr b="0" i="0" lang="en-US" sz="2000" u="none" cap="none" strike="noStrike">
                <a:solidFill>
                  <a:schemeClr val="dk1"/>
                </a:solidFill>
              </a:rPr>
              <a:t>5. </a:t>
            </a:r>
            <a:r>
              <a:rPr b="1" i="0" lang="en-US" sz="2000" u="sng" cap="none" strike="noStrike">
                <a:solidFill>
                  <a:schemeClr val="dk1"/>
                </a:solidFill>
              </a:rPr>
              <a:t>INTERPRETING RESULTS</a:t>
            </a:r>
            <a:r>
              <a:rPr b="0" i="0" lang="en-US" sz="2000" u="none" cap="none" strike="noStrike">
                <a:solidFill>
                  <a:schemeClr val="dk1"/>
                </a:solidFill>
              </a:rPr>
              <a:t>:</a:t>
            </a:r>
            <a:endParaRPr/>
          </a:p>
          <a:p>
            <a:pPr indent="-342900" lvl="0" marL="342900" marR="0" rtl="0" algn="just">
              <a:lnSpc>
                <a:spcPct val="100000"/>
              </a:lnSpc>
              <a:spcBef>
                <a:spcPts val="0"/>
              </a:spcBef>
              <a:spcAft>
                <a:spcPts val="0"/>
              </a:spcAft>
              <a:buClr>
                <a:schemeClr val="dk1"/>
              </a:buClr>
              <a:buSzPts val="2000"/>
              <a:buFont typeface="Noto Sans Symbols"/>
              <a:buChar char="✔"/>
            </a:pPr>
            <a:r>
              <a:rPr b="0" i="0" lang="en-US" sz="2000" u="none" cap="none" strike="noStrike">
                <a:solidFill>
                  <a:schemeClr val="dk1"/>
                </a:solidFill>
              </a:rPr>
              <a:t>A low validation loss and high validation accuracy indicate that the model is performing well on unseen data.</a:t>
            </a:r>
            <a:endParaRPr/>
          </a:p>
          <a:p>
            <a:pPr indent="-342900" lvl="0" marL="342900" marR="0" rtl="0" algn="just">
              <a:lnSpc>
                <a:spcPct val="100000"/>
              </a:lnSpc>
              <a:spcBef>
                <a:spcPts val="0"/>
              </a:spcBef>
              <a:spcAft>
                <a:spcPts val="0"/>
              </a:spcAft>
              <a:buClr>
                <a:schemeClr val="dk1"/>
              </a:buClr>
              <a:buSzPts val="2000"/>
              <a:buFont typeface="Noto Sans Symbols"/>
              <a:buChar char="✔"/>
            </a:pPr>
            <a:r>
              <a:rPr b="0" i="0" lang="en-US" sz="2000" u="none" cap="none" strike="noStrike">
                <a:solidFill>
                  <a:schemeClr val="dk1"/>
                </a:solidFill>
              </a:rPr>
              <a:t>Conversely, a high validation loss or low validation accuracy suggests that the model may not generalize well to new data.</a:t>
            </a:r>
            <a:endParaRPr/>
          </a:p>
          <a:p>
            <a:pPr indent="0" lvl="0" marL="0" marR="0" rtl="0" algn="just">
              <a:lnSpc>
                <a:spcPct val="100000"/>
              </a:lnSpc>
              <a:spcBef>
                <a:spcPts val="0"/>
              </a:spcBef>
              <a:spcAft>
                <a:spcPts val="0"/>
              </a:spcAft>
              <a:buClr>
                <a:schemeClr val="dk1"/>
              </a:buClr>
              <a:buSzPts val="2000"/>
              <a:buFont typeface="Calibri"/>
              <a:buNone/>
            </a:pPr>
            <a:r>
              <a:t/>
            </a:r>
            <a:endParaRPr b="0" i="0" sz="2000" u="none" cap="none" strike="noStrike">
              <a:solidFill>
                <a:schemeClr val="dk1"/>
              </a:solidFill>
            </a:endParaRPr>
          </a:p>
          <a:p>
            <a:pPr indent="0" lvl="0" marL="0" marR="0" rtl="0" algn="just">
              <a:lnSpc>
                <a:spcPct val="100000"/>
              </a:lnSpc>
              <a:spcBef>
                <a:spcPts val="0"/>
              </a:spcBef>
              <a:spcAft>
                <a:spcPts val="0"/>
              </a:spcAft>
              <a:buClr>
                <a:schemeClr val="dk1"/>
              </a:buClr>
              <a:buSzPts val="2000"/>
              <a:buFont typeface="Calibri"/>
              <a:buNone/>
            </a:pPr>
            <a:r>
              <a:rPr b="0" i="0" lang="en-US" sz="2000" u="none" cap="none" strike="noStrike">
                <a:solidFill>
                  <a:schemeClr val="dk1"/>
                </a:solidFill>
              </a:rPr>
              <a:t>In essence, by validating the model on the validation set, we ensure that it can effectively classify crop types in new scenarios, beyond the data it was trained on. This step is crucial for assessing the model's real-world applicability and performance.</a:t>
            </a:r>
            <a:endParaRPr b="0" i="0" sz="2000" u="none" cap="none" strike="noStrike">
              <a:solidFill>
                <a:schemeClr val="dk1"/>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39"/>
          <p:cNvSpPr txBox="1"/>
          <p:nvPr/>
        </p:nvSpPr>
        <p:spPr>
          <a:xfrm>
            <a:off x="2686100" y="359753"/>
            <a:ext cx="6732600" cy="1072500"/>
          </a:xfrm>
          <a:prstGeom prst="rect">
            <a:avLst/>
          </a:prstGeom>
          <a:gradFill>
            <a:gsLst>
              <a:gs pos="0">
                <a:srgbClr val="F6F9FC"/>
              </a:gs>
              <a:gs pos="74000">
                <a:srgbClr val="B3D1EC"/>
              </a:gs>
              <a:gs pos="83000">
                <a:srgbClr val="B3D1EC"/>
              </a:gs>
              <a:gs pos="100000">
                <a:srgbClr val="CCE0F2"/>
              </a:gs>
            </a:gsLst>
            <a:lin ang="5400012" scaled="0"/>
          </a:gradFill>
          <a:ln>
            <a:noFill/>
          </a:ln>
        </p:spPr>
        <p:txBody>
          <a:bodyPr anchorCtr="0" anchor="b" bIns="45700" lIns="91425" spcFirstLastPara="1" rIns="91425" wrap="square" tIns="45700">
            <a:normAutofit fontScale="92500"/>
          </a:bodyPr>
          <a:lstStyle/>
          <a:p>
            <a:pPr indent="0" lvl="0" marL="0" marR="0" rtl="0" algn="ctr">
              <a:lnSpc>
                <a:spcPct val="90000"/>
              </a:lnSpc>
              <a:spcBef>
                <a:spcPts val="0"/>
              </a:spcBef>
              <a:spcAft>
                <a:spcPts val="0"/>
              </a:spcAft>
              <a:buClr>
                <a:schemeClr val="dk1"/>
              </a:buClr>
              <a:buSzPct val="100000"/>
              <a:buFont typeface="Calibri"/>
              <a:buNone/>
            </a:pPr>
            <a:r>
              <a:rPr b="1" i="0" lang="en-US" sz="6000" u="sng" cap="none" strike="noStrike">
                <a:solidFill>
                  <a:schemeClr val="dk1"/>
                </a:solidFill>
                <a:latin typeface="Calibri"/>
                <a:ea typeface="Calibri"/>
                <a:cs typeface="Calibri"/>
                <a:sym typeface="Calibri"/>
              </a:rPr>
              <a:t>CS-540  ACPS PROJECT</a:t>
            </a:r>
            <a:endParaRPr/>
          </a:p>
        </p:txBody>
      </p:sp>
      <p:sp>
        <p:nvSpPr>
          <p:cNvPr id="256" name="Google Shape;256;p39"/>
          <p:cNvSpPr txBox="1"/>
          <p:nvPr/>
        </p:nvSpPr>
        <p:spPr>
          <a:xfrm>
            <a:off x="372625" y="2661300"/>
            <a:ext cx="11509200" cy="1942500"/>
          </a:xfrm>
          <a:prstGeom prst="rect">
            <a:avLst/>
          </a:prstGeom>
          <a:gradFill>
            <a:gsLst>
              <a:gs pos="0">
                <a:srgbClr val="FDECDB"/>
              </a:gs>
              <a:gs pos="100000">
                <a:srgbClr val="F0A963"/>
              </a:gs>
            </a:gsLst>
            <a:path path="circle">
              <a:fillToRect b="50%" l="50%" r="50%" t="50%"/>
            </a:path>
            <a:tileRect/>
          </a:gradFill>
          <a:ln>
            <a:noFill/>
          </a:ln>
        </p:spPr>
        <p:txBody>
          <a:bodyPr anchorCtr="0" anchor="b" bIns="45700" lIns="91425" spcFirstLastPara="1" rIns="91425" wrap="square" tIns="45700">
            <a:normAutofit/>
          </a:bodyPr>
          <a:lstStyle/>
          <a:p>
            <a:pPr indent="0" lvl="0" marL="0" marR="0" rtl="0" algn="ctr">
              <a:lnSpc>
                <a:spcPct val="90000"/>
              </a:lnSpc>
              <a:spcBef>
                <a:spcPts val="0"/>
              </a:spcBef>
              <a:spcAft>
                <a:spcPts val="0"/>
              </a:spcAft>
              <a:buClr>
                <a:schemeClr val="dk1"/>
              </a:buClr>
              <a:buSzPts val="6000"/>
              <a:buFont typeface="Calibri"/>
              <a:buNone/>
            </a:pPr>
            <a:r>
              <a:rPr b="1" lang="en-US" sz="12000" u="sng">
                <a:solidFill>
                  <a:schemeClr val="dk1"/>
                </a:solidFill>
                <a:latin typeface="Calibri"/>
                <a:ea typeface="Calibri"/>
                <a:cs typeface="Calibri"/>
                <a:sym typeface="Calibri"/>
              </a:rPr>
              <a:t>CHECKPOINT—3</a:t>
            </a:r>
            <a:endParaRPr sz="12000">
              <a:latin typeface="Calibri"/>
              <a:ea typeface="Calibri"/>
              <a:cs typeface="Calibri"/>
              <a:sym typeface="Calibri"/>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pic>
        <p:nvPicPr>
          <p:cNvPr id="262" name="Google Shape;262;p40"/>
          <p:cNvPicPr preferRelativeResize="0"/>
          <p:nvPr/>
        </p:nvPicPr>
        <p:blipFill>
          <a:blip r:embed="rId3">
            <a:alphaModFix/>
          </a:blip>
          <a:stretch>
            <a:fillRect/>
          </a:stretch>
        </p:blipFill>
        <p:spPr>
          <a:xfrm>
            <a:off x="152400" y="76200"/>
            <a:ext cx="11650132" cy="6553199"/>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pic>
        <p:nvPicPr>
          <p:cNvPr id="268" name="Google Shape;268;p41"/>
          <p:cNvPicPr preferRelativeResize="0"/>
          <p:nvPr/>
        </p:nvPicPr>
        <p:blipFill>
          <a:blip r:embed="rId3">
            <a:alphaModFix/>
          </a:blip>
          <a:stretch>
            <a:fillRect/>
          </a:stretch>
        </p:blipFill>
        <p:spPr>
          <a:xfrm>
            <a:off x="152400" y="228600"/>
            <a:ext cx="11650132" cy="6553199"/>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42"/>
          <p:cNvSpPr txBox="1"/>
          <p:nvPr>
            <p:ph type="title"/>
          </p:nvPr>
        </p:nvSpPr>
        <p:spPr>
          <a:xfrm>
            <a:off x="839800" y="508950"/>
            <a:ext cx="3932100" cy="612900"/>
          </a:xfrm>
          <a:prstGeom prst="rect">
            <a:avLst/>
          </a:prstGeom>
        </p:spPr>
        <p:txBody>
          <a:bodyPr anchorCtr="0" anchor="b" bIns="45700" lIns="91425" spcFirstLastPara="1" rIns="91425" wrap="square" tIns="45700">
            <a:normAutofit/>
          </a:bodyPr>
          <a:lstStyle/>
          <a:p>
            <a:pPr indent="0" lvl="0" marL="0" rtl="0" algn="l">
              <a:spcBef>
                <a:spcPts val="0"/>
              </a:spcBef>
              <a:spcAft>
                <a:spcPts val="0"/>
              </a:spcAft>
              <a:buNone/>
            </a:pPr>
            <a:r>
              <a:rPr lang="en-US" u="sng"/>
              <a:t>Temporal CNN model</a:t>
            </a:r>
            <a:endParaRPr u="sng"/>
          </a:p>
        </p:txBody>
      </p:sp>
      <p:sp>
        <p:nvSpPr>
          <p:cNvPr id="275" name="Google Shape;275;p42"/>
          <p:cNvSpPr txBox="1"/>
          <p:nvPr>
            <p:ph idx="1" type="body"/>
          </p:nvPr>
        </p:nvSpPr>
        <p:spPr>
          <a:xfrm>
            <a:off x="839800" y="1266875"/>
            <a:ext cx="11061300" cy="5470200"/>
          </a:xfrm>
          <a:prstGeom prst="rect">
            <a:avLst/>
          </a:prstGeom>
        </p:spPr>
        <p:txBody>
          <a:bodyPr anchorCtr="0" anchor="t" bIns="45700" lIns="91425" spcFirstLastPara="1" rIns="91425" wrap="square" tIns="45700">
            <a:noAutofit/>
          </a:bodyPr>
          <a:lstStyle/>
          <a:p>
            <a:pPr indent="0" lvl="0" marL="0" rtl="0" algn="just">
              <a:lnSpc>
                <a:spcPct val="100000"/>
              </a:lnSpc>
              <a:spcBef>
                <a:spcPts val="1000"/>
              </a:spcBef>
              <a:spcAft>
                <a:spcPts val="0"/>
              </a:spcAft>
              <a:buNone/>
            </a:pPr>
            <a:r>
              <a:rPr lang="en-US" sz="2300"/>
              <a:t>Temporal CNN (Convolutional Neural Network) is a variation of traditional CNNs that specifically deals with sequential or temporal data, such as time series or video data. Unlike spatial CNNs, which analyze spatial relationships in images, temporal CNNs focus on capturing temporal dependencies within sequences of data.</a:t>
            </a:r>
            <a:endParaRPr sz="2300"/>
          </a:p>
          <a:p>
            <a:pPr indent="0" lvl="0" marL="0" rtl="0" algn="just">
              <a:lnSpc>
                <a:spcPct val="100000"/>
              </a:lnSpc>
              <a:spcBef>
                <a:spcPts val="1000"/>
              </a:spcBef>
              <a:spcAft>
                <a:spcPts val="0"/>
              </a:spcAft>
              <a:buNone/>
            </a:pPr>
            <a:r>
              <a:rPr lang="en-US" sz="2300"/>
              <a:t> So , we implemented this model into our dataset and we get this result</a:t>
            </a:r>
            <a:endParaRPr sz="2300"/>
          </a:p>
          <a:p>
            <a:pPr indent="0" lvl="0" marL="0" rtl="0" algn="just">
              <a:lnSpc>
                <a:spcPct val="100000"/>
              </a:lnSpc>
              <a:spcBef>
                <a:spcPts val="1000"/>
              </a:spcBef>
              <a:spcAft>
                <a:spcPts val="0"/>
              </a:spcAft>
              <a:buNone/>
            </a:pPr>
            <a:r>
              <a:t/>
            </a:r>
            <a:endParaRPr sz="2300"/>
          </a:p>
          <a:p>
            <a:pPr indent="0" lvl="0" marL="0" rtl="0" algn="just">
              <a:lnSpc>
                <a:spcPct val="100000"/>
              </a:lnSpc>
              <a:spcBef>
                <a:spcPts val="1000"/>
              </a:spcBef>
              <a:spcAft>
                <a:spcPts val="0"/>
              </a:spcAft>
              <a:buNone/>
            </a:pPr>
            <a:r>
              <a:t/>
            </a:r>
            <a:endParaRPr sz="2300"/>
          </a:p>
        </p:txBody>
      </p:sp>
      <p:pic>
        <p:nvPicPr>
          <p:cNvPr id="276" name="Google Shape;276;p42"/>
          <p:cNvPicPr preferRelativeResize="0"/>
          <p:nvPr/>
        </p:nvPicPr>
        <p:blipFill>
          <a:blip r:embed="rId3">
            <a:alphaModFix/>
          </a:blip>
          <a:stretch>
            <a:fillRect/>
          </a:stretch>
        </p:blipFill>
        <p:spPr>
          <a:xfrm>
            <a:off x="1145325" y="3467800"/>
            <a:ext cx="10500651" cy="19924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16"/>
          <p:cNvSpPr txBox="1"/>
          <p:nvPr>
            <p:ph type="title"/>
          </p:nvPr>
        </p:nvSpPr>
        <p:spPr>
          <a:xfrm>
            <a:off x="134775" y="182875"/>
            <a:ext cx="11813400" cy="899100"/>
          </a:xfrm>
          <a:prstGeom prst="rect">
            <a:avLst/>
          </a:prstGeom>
          <a:noFill/>
          <a:ln>
            <a:noFill/>
          </a:ln>
        </p:spPr>
        <p:txBody>
          <a:bodyPr anchorCtr="0" anchor="b" bIns="45700" lIns="91425" spcFirstLastPara="1" rIns="91425" wrap="square" tIns="45700">
            <a:noAutofit/>
          </a:bodyPr>
          <a:lstStyle/>
          <a:p>
            <a:pPr indent="0" lvl="0" marL="0" rtl="0" algn="ctr">
              <a:lnSpc>
                <a:spcPct val="90000"/>
              </a:lnSpc>
              <a:spcBef>
                <a:spcPts val="0"/>
              </a:spcBef>
              <a:spcAft>
                <a:spcPts val="0"/>
              </a:spcAft>
              <a:buClr>
                <a:schemeClr val="dk1"/>
              </a:buClr>
              <a:buSzPts val="6000"/>
              <a:buFont typeface="Calibri"/>
              <a:buNone/>
            </a:pPr>
            <a:r>
              <a:rPr b="1" lang="en-US" sz="6000" u="sng">
                <a:latin typeface="Calibri"/>
                <a:ea typeface="Calibri"/>
                <a:cs typeface="Calibri"/>
                <a:sym typeface="Calibri"/>
              </a:rPr>
              <a:t>PROBLEM STATEMENT </a:t>
            </a:r>
            <a:endParaRPr/>
          </a:p>
        </p:txBody>
      </p:sp>
      <p:sp>
        <p:nvSpPr>
          <p:cNvPr id="110" name="Google Shape;110;p16"/>
          <p:cNvSpPr txBox="1"/>
          <p:nvPr>
            <p:ph idx="1" type="body"/>
          </p:nvPr>
        </p:nvSpPr>
        <p:spPr>
          <a:xfrm>
            <a:off x="828800" y="1165850"/>
            <a:ext cx="10551600" cy="4868400"/>
          </a:xfrm>
          <a:prstGeom prst="rect">
            <a:avLst/>
          </a:prstGeom>
          <a:noFill/>
          <a:ln>
            <a:noFill/>
          </a:ln>
        </p:spPr>
        <p:txBody>
          <a:bodyPr anchorCtr="0" anchor="t" bIns="45700" lIns="91425" spcFirstLastPara="1" rIns="91425" wrap="square" tIns="45700">
            <a:normAutofit lnSpcReduction="20000"/>
          </a:bodyPr>
          <a:lstStyle/>
          <a:p>
            <a:pPr indent="-685800" lvl="0" marL="685800" rtl="0" algn="l">
              <a:lnSpc>
                <a:spcPct val="100000"/>
              </a:lnSpc>
              <a:spcBef>
                <a:spcPts val="0"/>
              </a:spcBef>
              <a:spcAft>
                <a:spcPts val="0"/>
              </a:spcAft>
              <a:buClr>
                <a:srgbClr val="0D0D0D"/>
              </a:buClr>
              <a:buSzPts val="4400"/>
              <a:buFont typeface="Noto Sans Symbols"/>
              <a:buChar char="▪"/>
            </a:pPr>
            <a:r>
              <a:rPr lang="en-US" sz="4400">
                <a:solidFill>
                  <a:srgbClr val="0D0D0D"/>
                </a:solidFill>
              </a:rPr>
              <a:t>Implement</a:t>
            </a:r>
            <a:r>
              <a:rPr b="0" i="0" lang="en-US" sz="4400">
                <a:solidFill>
                  <a:srgbClr val="0D0D0D"/>
                </a:solidFill>
              </a:rPr>
              <a:t>ing and evaluating deep learning models for crop type mapping using the Satellite Time series [TimeSen2Crop] dataset.</a:t>
            </a:r>
            <a:endParaRPr/>
          </a:p>
          <a:p>
            <a:pPr indent="-406400" lvl="0" marL="685800" rtl="0" algn="l">
              <a:lnSpc>
                <a:spcPct val="100000"/>
              </a:lnSpc>
              <a:spcBef>
                <a:spcPts val="1000"/>
              </a:spcBef>
              <a:spcAft>
                <a:spcPts val="0"/>
              </a:spcAft>
              <a:buClr>
                <a:schemeClr val="dk1"/>
              </a:buClr>
              <a:buSzPts val="4400"/>
              <a:buFont typeface="Noto Sans Symbols"/>
              <a:buNone/>
            </a:pPr>
            <a:r>
              <a:t/>
            </a:r>
            <a:endParaRPr sz="4400">
              <a:solidFill>
                <a:srgbClr val="0D0D0D"/>
              </a:solidFill>
            </a:endParaRPr>
          </a:p>
          <a:p>
            <a:pPr indent="0" lvl="0" marL="0" rtl="0" algn="l">
              <a:lnSpc>
                <a:spcPct val="100000"/>
              </a:lnSpc>
              <a:spcBef>
                <a:spcPts val="1000"/>
              </a:spcBef>
              <a:spcAft>
                <a:spcPts val="0"/>
              </a:spcAft>
              <a:buClr>
                <a:schemeClr val="dk1"/>
              </a:buClr>
              <a:buSzPts val="4400"/>
              <a:buNone/>
            </a:pPr>
            <a:r>
              <a:t/>
            </a:r>
            <a:endParaRPr b="0" i="0" sz="4400">
              <a:solidFill>
                <a:srgbClr val="0D0D0D"/>
              </a:solidFill>
            </a:endParaRPr>
          </a:p>
          <a:p>
            <a:pPr indent="-685800" lvl="0" marL="685800" rtl="0" algn="l">
              <a:lnSpc>
                <a:spcPct val="100000"/>
              </a:lnSpc>
              <a:spcBef>
                <a:spcPts val="1000"/>
              </a:spcBef>
              <a:spcAft>
                <a:spcPts val="0"/>
              </a:spcAft>
              <a:buClr>
                <a:srgbClr val="0D0D0D"/>
              </a:buClr>
              <a:buSzPts val="4400"/>
              <a:buFont typeface="Noto Sans Symbols"/>
              <a:buChar char="▪"/>
            </a:pPr>
            <a:r>
              <a:rPr lang="en-US" sz="4400">
                <a:solidFill>
                  <a:srgbClr val="0D0D0D"/>
                </a:solidFill>
              </a:rPr>
              <a:t>Finally </a:t>
            </a:r>
            <a:r>
              <a:rPr b="0" i="0" lang="en-US" sz="4400">
                <a:solidFill>
                  <a:srgbClr val="0D0D0D"/>
                </a:solidFill>
              </a:rPr>
              <a:t>Compare the Accuracy given by different models on the same Dataset.</a:t>
            </a:r>
            <a:endParaRPr sz="4400"/>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43"/>
          <p:cNvSpPr txBox="1"/>
          <p:nvPr>
            <p:ph type="title"/>
          </p:nvPr>
        </p:nvSpPr>
        <p:spPr>
          <a:xfrm>
            <a:off x="63625" y="167225"/>
            <a:ext cx="12128400" cy="563400"/>
          </a:xfrm>
          <a:prstGeom prst="rect">
            <a:avLst/>
          </a:prstGeom>
        </p:spPr>
        <p:txBody>
          <a:bodyPr anchorCtr="0" anchor="b" bIns="45700" lIns="91425" spcFirstLastPara="1" rIns="91425" wrap="square" tIns="45700">
            <a:normAutofit/>
          </a:bodyPr>
          <a:lstStyle/>
          <a:p>
            <a:pPr indent="0" lvl="0" marL="0" rtl="0" algn="ctr">
              <a:spcBef>
                <a:spcPts val="0"/>
              </a:spcBef>
              <a:spcAft>
                <a:spcPts val="0"/>
              </a:spcAft>
              <a:buNone/>
            </a:pPr>
            <a:r>
              <a:rPr b="1" lang="en-US" sz="3300" u="sng"/>
              <a:t>LSTM</a:t>
            </a:r>
            <a:r>
              <a:rPr b="1" lang="en-US" sz="3300" u="sng"/>
              <a:t>:</a:t>
            </a:r>
            <a:endParaRPr b="1" sz="3300" u="sng"/>
          </a:p>
        </p:txBody>
      </p:sp>
      <p:sp>
        <p:nvSpPr>
          <p:cNvPr id="283" name="Google Shape;283;p43"/>
          <p:cNvSpPr txBox="1"/>
          <p:nvPr>
            <p:ph idx="1" type="body"/>
          </p:nvPr>
        </p:nvSpPr>
        <p:spPr>
          <a:xfrm>
            <a:off x="725250" y="940975"/>
            <a:ext cx="10687800" cy="906600"/>
          </a:xfrm>
          <a:prstGeom prst="rect">
            <a:avLst/>
          </a:prstGeom>
        </p:spPr>
        <p:txBody>
          <a:bodyPr anchorCtr="0" anchor="t" bIns="45700" lIns="91425" spcFirstLastPara="1" rIns="91425" wrap="square" tIns="45700">
            <a:normAutofit/>
          </a:bodyPr>
          <a:lstStyle/>
          <a:p>
            <a:pPr indent="-393700" lvl="0" marL="457200" rtl="0" algn="l">
              <a:spcBef>
                <a:spcPts val="1000"/>
              </a:spcBef>
              <a:spcAft>
                <a:spcPts val="0"/>
              </a:spcAft>
              <a:buSzPts val="2600"/>
              <a:buChar char="❏"/>
            </a:pPr>
            <a:r>
              <a:rPr lang="en-US" sz="2600"/>
              <a:t>LSTM Model also using the same </a:t>
            </a:r>
            <a:r>
              <a:rPr lang="en-US" sz="2600"/>
              <a:t>parameters</a:t>
            </a:r>
            <a:r>
              <a:rPr lang="en-US" sz="2600"/>
              <a:t> and also the accuracy</a:t>
            </a:r>
            <a:endParaRPr sz="2600"/>
          </a:p>
          <a:p>
            <a:pPr indent="-393700" lvl="0" marL="457200" rtl="0" algn="l">
              <a:spcBef>
                <a:spcPts val="0"/>
              </a:spcBef>
              <a:spcAft>
                <a:spcPts val="0"/>
              </a:spcAft>
              <a:buSzPts val="2600"/>
              <a:buChar char="❏"/>
            </a:pPr>
            <a:r>
              <a:rPr lang="en-US" sz="2600"/>
              <a:t>The same dataset folder is which is used in the previous models</a:t>
            </a:r>
            <a:endParaRPr sz="2600"/>
          </a:p>
        </p:txBody>
      </p:sp>
      <p:pic>
        <p:nvPicPr>
          <p:cNvPr id="284" name="Google Shape;284;p43"/>
          <p:cNvPicPr preferRelativeResize="0"/>
          <p:nvPr/>
        </p:nvPicPr>
        <p:blipFill>
          <a:blip r:embed="rId3">
            <a:alphaModFix/>
          </a:blip>
          <a:stretch>
            <a:fillRect/>
          </a:stretch>
        </p:blipFill>
        <p:spPr>
          <a:xfrm>
            <a:off x="725250" y="1985075"/>
            <a:ext cx="10687774" cy="425202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44"/>
          <p:cNvSpPr txBox="1"/>
          <p:nvPr/>
        </p:nvSpPr>
        <p:spPr>
          <a:xfrm>
            <a:off x="2686100" y="359753"/>
            <a:ext cx="6732600" cy="1072500"/>
          </a:xfrm>
          <a:prstGeom prst="rect">
            <a:avLst/>
          </a:prstGeom>
          <a:gradFill>
            <a:gsLst>
              <a:gs pos="0">
                <a:srgbClr val="F6F9FC"/>
              </a:gs>
              <a:gs pos="74000">
                <a:srgbClr val="B3D1EC"/>
              </a:gs>
              <a:gs pos="83000">
                <a:srgbClr val="B3D1EC"/>
              </a:gs>
              <a:gs pos="100000">
                <a:srgbClr val="CCE0F2"/>
              </a:gs>
            </a:gsLst>
            <a:lin ang="5400012" scaled="0"/>
          </a:gradFill>
          <a:ln>
            <a:noFill/>
          </a:ln>
        </p:spPr>
        <p:txBody>
          <a:bodyPr anchorCtr="0" anchor="b" bIns="45700" lIns="91425" spcFirstLastPara="1" rIns="91425" wrap="square" tIns="45700">
            <a:normAutofit fontScale="92500"/>
          </a:bodyPr>
          <a:lstStyle/>
          <a:p>
            <a:pPr indent="0" lvl="0" marL="0" marR="0" rtl="0" algn="ctr">
              <a:lnSpc>
                <a:spcPct val="90000"/>
              </a:lnSpc>
              <a:spcBef>
                <a:spcPts val="0"/>
              </a:spcBef>
              <a:spcAft>
                <a:spcPts val="0"/>
              </a:spcAft>
              <a:buClr>
                <a:schemeClr val="dk1"/>
              </a:buClr>
              <a:buSzPct val="100000"/>
              <a:buFont typeface="Calibri"/>
              <a:buNone/>
            </a:pPr>
            <a:r>
              <a:rPr b="1" i="0" lang="en-US" sz="6000" u="sng" cap="none" strike="noStrike">
                <a:solidFill>
                  <a:schemeClr val="dk1"/>
                </a:solidFill>
                <a:latin typeface="Calibri"/>
                <a:ea typeface="Calibri"/>
                <a:cs typeface="Calibri"/>
                <a:sym typeface="Calibri"/>
              </a:rPr>
              <a:t>CS-540  ACPS PROJECT</a:t>
            </a:r>
            <a:endParaRPr/>
          </a:p>
        </p:txBody>
      </p:sp>
      <p:sp>
        <p:nvSpPr>
          <p:cNvPr id="291" name="Google Shape;291;p44"/>
          <p:cNvSpPr txBox="1"/>
          <p:nvPr/>
        </p:nvSpPr>
        <p:spPr>
          <a:xfrm>
            <a:off x="372625" y="2661300"/>
            <a:ext cx="11509200" cy="1942500"/>
          </a:xfrm>
          <a:prstGeom prst="rect">
            <a:avLst/>
          </a:prstGeom>
          <a:gradFill>
            <a:gsLst>
              <a:gs pos="0">
                <a:srgbClr val="FDECDB"/>
              </a:gs>
              <a:gs pos="100000">
                <a:srgbClr val="F0A963"/>
              </a:gs>
            </a:gsLst>
            <a:path path="circle">
              <a:fillToRect b="50%" l="50%" r="50%" t="50%"/>
            </a:path>
            <a:tileRect/>
          </a:gradFill>
          <a:ln>
            <a:noFill/>
          </a:ln>
        </p:spPr>
        <p:txBody>
          <a:bodyPr anchorCtr="0" anchor="b" bIns="45700" lIns="91425" spcFirstLastPara="1" rIns="91425" wrap="square" tIns="45700">
            <a:normAutofit/>
          </a:bodyPr>
          <a:lstStyle/>
          <a:p>
            <a:pPr indent="0" lvl="0" marL="0" marR="0" rtl="0" algn="ctr">
              <a:lnSpc>
                <a:spcPct val="90000"/>
              </a:lnSpc>
              <a:spcBef>
                <a:spcPts val="0"/>
              </a:spcBef>
              <a:spcAft>
                <a:spcPts val="0"/>
              </a:spcAft>
              <a:buClr>
                <a:schemeClr val="dk1"/>
              </a:buClr>
              <a:buSzPts val="6000"/>
              <a:buFont typeface="Calibri"/>
              <a:buNone/>
            </a:pPr>
            <a:r>
              <a:rPr b="1" lang="en-US" sz="12000" u="sng">
                <a:solidFill>
                  <a:schemeClr val="dk1"/>
                </a:solidFill>
                <a:latin typeface="Calibri"/>
                <a:ea typeface="Calibri"/>
                <a:cs typeface="Calibri"/>
                <a:sym typeface="Calibri"/>
              </a:rPr>
              <a:t>CHECKPOINT—4</a:t>
            </a:r>
            <a:endParaRPr sz="12000">
              <a:latin typeface="Calibri"/>
              <a:ea typeface="Calibri"/>
              <a:cs typeface="Calibri"/>
              <a:sym typeface="Calibri"/>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45"/>
          <p:cNvSpPr txBox="1"/>
          <p:nvPr>
            <p:ph type="title"/>
          </p:nvPr>
        </p:nvSpPr>
        <p:spPr>
          <a:xfrm>
            <a:off x="202875" y="0"/>
            <a:ext cx="11989200" cy="613200"/>
          </a:xfrm>
          <a:prstGeom prst="rect">
            <a:avLst/>
          </a:prstGeom>
        </p:spPr>
        <p:txBody>
          <a:bodyPr anchorCtr="0" anchor="b" bIns="45700" lIns="91425" spcFirstLastPara="1" rIns="91425" wrap="square" tIns="45700">
            <a:normAutofit fontScale="90000"/>
          </a:bodyPr>
          <a:lstStyle/>
          <a:p>
            <a:pPr indent="0" lvl="0" marL="0" rtl="0" algn="ctr">
              <a:spcBef>
                <a:spcPts val="0"/>
              </a:spcBef>
              <a:spcAft>
                <a:spcPts val="0"/>
              </a:spcAft>
              <a:buNone/>
            </a:pPr>
            <a:r>
              <a:rPr b="1" lang="en-US" sz="4300" u="sng"/>
              <a:t>Progress Updated : 10 April</a:t>
            </a:r>
            <a:endParaRPr b="1" sz="4300" u="sng"/>
          </a:p>
        </p:txBody>
      </p:sp>
      <p:sp>
        <p:nvSpPr>
          <p:cNvPr id="298" name="Google Shape;298;p45"/>
          <p:cNvSpPr txBox="1"/>
          <p:nvPr>
            <p:ph idx="1" type="body"/>
          </p:nvPr>
        </p:nvSpPr>
        <p:spPr>
          <a:xfrm>
            <a:off x="1309425" y="647163"/>
            <a:ext cx="9776100" cy="1110000"/>
          </a:xfrm>
          <a:prstGeom prst="rect">
            <a:avLst/>
          </a:prstGeom>
        </p:spPr>
        <p:txBody>
          <a:bodyPr anchorCtr="0" anchor="t" bIns="45700" lIns="91425" spcFirstLastPara="1" rIns="91425" wrap="square" tIns="45700">
            <a:normAutofit/>
          </a:bodyPr>
          <a:lstStyle/>
          <a:p>
            <a:pPr indent="-381000" lvl="0" marL="457200" rtl="0" algn="l">
              <a:lnSpc>
                <a:spcPct val="150000"/>
              </a:lnSpc>
              <a:spcBef>
                <a:spcPts val="1000"/>
              </a:spcBef>
              <a:spcAft>
                <a:spcPts val="0"/>
              </a:spcAft>
              <a:buSzPts val="2400"/>
              <a:buChar char="➔"/>
            </a:pPr>
            <a:r>
              <a:rPr lang="en-US" sz="2400"/>
              <a:t>Dataset is re-organised into crop based folders from tile based.</a:t>
            </a:r>
            <a:endParaRPr sz="2400"/>
          </a:p>
          <a:p>
            <a:pPr indent="-381000" lvl="0" marL="457200" rtl="0" algn="l">
              <a:lnSpc>
                <a:spcPct val="150000"/>
              </a:lnSpc>
              <a:spcBef>
                <a:spcPts val="0"/>
              </a:spcBef>
              <a:spcAft>
                <a:spcPts val="0"/>
              </a:spcAft>
              <a:buSzPts val="2400"/>
              <a:buChar char="➔"/>
            </a:pPr>
            <a:r>
              <a:rPr lang="en-US" sz="2400"/>
              <a:t>Then model accuracy is compared  for each crop type.</a:t>
            </a:r>
            <a:endParaRPr sz="2400"/>
          </a:p>
        </p:txBody>
      </p:sp>
      <p:pic>
        <p:nvPicPr>
          <p:cNvPr id="299" name="Google Shape;299;p45"/>
          <p:cNvPicPr preferRelativeResize="0"/>
          <p:nvPr/>
        </p:nvPicPr>
        <p:blipFill>
          <a:blip r:embed="rId3">
            <a:alphaModFix/>
          </a:blip>
          <a:stretch>
            <a:fillRect/>
          </a:stretch>
        </p:blipFill>
        <p:spPr>
          <a:xfrm>
            <a:off x="877925" y="1676625"/>
            <a:ext cx="10458775" cy="486357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46"/>
          <p:cNvSpPr txBox="1"/>
          <p:nvPr>
            <p:ph type="title"/>
          </p:nvPr>
        </p:nvSpPr>
        <p:spPr>
          <a:xfrm>
            <a:off x="0" y="229025"/>
            <a:ext cx="12278100" cy="613200"/>
          </a:xfrm>
          <a:prstGeom prst="rect">
            <a:avLst/>
          </a:prstGeom>
        </p:spPr>
        <p:txBody>
          <a:bodyPr anchorCtr="0" anchor="b" bIns="45700" lIns="91425" spcFirstLastPara="1" rIns="91425" wrap="square" tIns="45700">
            <a:normAutofit fontScale="90000"/>
          </a:bodyPr>
          <a:lstStyle/>
          <a:p>
            <a:pPr indent="0" lvl="0" marL="0" rtl="0" algn="ctr">
              <a:spcBef>
                <a:spcPts val="0"/>
              </a:spcBef>
              <a:spcAft>
                <a:spcPts val="0"/>
              </a:spcAft>
              <a:buNone/>
            </a:pPr>
            <a:r>
              <a:rPr b="1" lang="en-US" sz="4300" u="sng"/>
              <a:t>Progress</a:t>
            </a:r>
            <a:r>
              <a:rPr b="1" lang="en-US" sz="4300" u="sng"/>
              <a:t> Updated:10 April</a:t>
            </a:r>
            <a:endParaRPr b="1" sz="4300" u="sng"/>
          </a:p>
        </p:txBody>
      </p:sp>
      <p:pic>
        <p:nvPicPr>
          <p:cNvPr id="306" name="Google Shape;306;p46"/>
          <p:cNvPicPr preferRelativeResize="0"/>
          <p:nvPr/>
        </p:nvPicPr>
        <p:blipFill>
          <a:blip r:embed="rId3">
            <a:alphaModFix/>
          </a:blip>
          <a:stretch>
            <a:fillRect/>
          </a:stretch>
        </p:blipFill>
        <p:spPr>
          <a:xfrm>
            <a:off x="827025" y="983150"/>
            <a:ext cx="10369700" cy="5400675"/>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47"/>
          <p:cNvSpPr txBox="1"/>
          <p:nvPr>
            <p:ph type="title"/>
          </p:nvPr>
        </p:nvSpPr>
        <p:spPr>
          <a:xfrm>
            <a:off x="0" y="59325"/>
            <a:ext cx="12192000" cy="646200"/>
          </a:xfrm>
          <a:prstGeom prst="rect">
            <a:avLst/>
          </a:prstGeom>
        </p:spPr>
        <p:txBody>
          <a:bodyPr anchorCtr="0" anchor="b" bIns="45700" lIns="91425" spcFirstLastPara="1" rIns="91425" wrap="square" tIns="45700">
            <a:normAutofit fontScale="90000"/>
          </a:bodyPr>
          <a:lstStyle/>
          <a:p>
            <a:pPr indent="0" lvl="0" marL="0" rtl="0" algn="ctr">
              <a:spcBef>
                <a:spcPts val="0"/>
              </a:spcBef>
              <a:spcAft>
                <a:spcPts val="0"/>
              </a:spcAft>
              <a:buNone/>
            </a:pPr>
            <a:r>
              <a:rPr b="1" lang="en-US" sz="3600" u="sng"/>
              <a:t>Legume (Croptype #0) Performance Analysis-LSTM : Accuracy</a:t>
            </a:r>
            <a:endParaRPr b="1" sz="3600" u="sng"/>
          </a:p>
        </p:txBody>
      </p:sp>
      <p:sp>
        <p:nvSpPr>
          <p:cNvPr id="313" name="Google Shape;313;p47"/>
          <p:cNvSpPr/>
          <p:nvPr>
            <p:ph idx="2" type="pic"/>
          </p:nvPr>
        </p:nvSpPr>
        <p:spPr>
          <a:xfrm>
            <a:off x="5183188" y="987425"/>
            <a:ext cx="6172200" cy="4873500"/>
          </a:xfrm>
          <a:prstGeom prst="rect">
            <a:avLst/>
          </a:prstGeom>
        </p:spPr>
      </p:sp>
      <p:pic>
        <p:nvPicPr>
          <p:cNvPr id="314" name="Google Shape;314;p47"/>
          <p:cNvPicPr preferRelativeResize="0"/>
          <p:nvPr/>
        </p:nvPicPr>
        <p:blipFill>
          <a:blip r:embed="rId3">
            <a:alphaModFix/>
          </a:blip>
          <a:stretch>
            <a:fillRect/>
          </a:stretch>
        </p:blipFill>
        <p:spPr>
          <a:xfrm>
            <a:off x="906375" y="673925"/>
            <a:ext cx="10449026" cy="558220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48"/>
          <p:cNvSpPr/>
          <p:nvPr>
            <p:ph idx="2" type="pic"/>
          </p:nvPr>
        </p:nvSpPr>
        <p:spPr>
          <a:xfrm>
            <a:off x="5183188" y="987425"/>
            <a:ext cx="6172200" cy="4873500"/>
          </a:xfrm>
          <a:prstGeom prst="rect">
            <a:avLst/>
          </a:prstGeom>
        </p:spPr>
      </p:sp>
      <p:pic>
        <p:nvPicPr>
          <p:cNvPr id="321" name="Google Shape;321;p48"/>
          <p:cNvPicPr preferRelativeResize="0"/>
          <p:nvPr/>
        </p:nvPicPr>
        <p:blipFill>
          <a:blip r:embed="rId3">
            <a:alphaModFix/>
          </a:blip>
          <a:stretch>
            <a:fillRect/>
          </a:stretch>
        </p:blipFill>
        <p:spPr>
          <a:xfrm>
            <a:off x="912475" y="696375"/>
            <a:ext cx="10367049" cy="5455601"/>
          </a:xfrm>
          <a:prstGeom prst="rect">
            <a:avLst/>
          </a:prstGeom>
          <a:noFill/>
          <a:ln>
            <a:noFill/>
          </a:ln>
        </p:spPr>
      </p:pic>
      <p:sp>
        <p:nvSpPr>
          <p:cNvPr id="322" name="Google Shape;322;p48"/>
          <p:cNvSpPr txBox="1"/>
          <p:nvPr>
            <p:ph type="title"/>
          </p:nvPr>
        </p:nvSpPr>
        <p:spPr>
          <a:xfrm>
            <a:off x="55500" y="59325"/>
            <a:ext cx="11998200" cy="646200"/>
          </a:xfrm>
          <a:prstGeom prst="rect">
            <a:avLst/>
          </a:prstGeom>
        </p:spPr>
        <p:txBody>
          <a:bodyPr anchorCtr="0" anchor="b" bIns="45700" lIns="91425" spcFirstLastPara="1" rIns="91425" wrap="square" tIns="45700">
            <a:normAutofit/>
          </a:bodyPr>
          <a:lstStyle/>
          <a:p>
            <a:pPr indent="0" lvl="0" marL="0" rtl="0" algn="ctr">
              <a:spcBef>
                <a:spcPts val="0"/>
              </a:spcBef>
              <a:spcAft>
                <a:spcPts val="0"/>
              </a:spcAft>
              <a:buNone/>
            </a:pPr>
            <a:r>
              <a:rPr b="1" lang="en-US" sz="3600" u="sng"/>
              <a:t>Legume (Croptype #0) Performance Analysis-LSTM : Loss</a:t>
            </a:r>
            <a:endParaRPr b="1" sz="3600" u="sng"/>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49"/>
          <p:cNvSpPr txBox="1"/>
          <p:nvPr>
            <p:ph type="title"/>
          </p:nvPr>
        </p:nvSpPr>
        <p:spPr>
          <a:xfrm>
            <a:off x="0" y="244300"/>
            <a:ext cx="12192000" cy="1082400"/>
          </a:xfrm>
          <a:prstGeom prst="rect">
            <a:avLst/>
          </a:prstGeom>
        </p:spPr>
        <p:txBody>
          <a:bodyPr anchorCtr="0" anchor="b" bIns="45700" lIns="91425" spcFirstLastPara="1" rIns="91425" wrap="square" tIns="45700">
            <a:normAutofit/>
          </a:bodyPr>
          <a:lstStyle/>
          <a:p>
            <a:pPr indent="0" lvl="0" marL="0" rtl="0" algn="ctr">
              <a:spcBef>
                <a:spcPts val="0"/>
              </a:spcBef>
              <a:spcAft>
                <a:spcPts val="0"/>
              </a:spcAft>
              <a:buNone/>
            </a:pPr>
            <a:r>
              <a:rPr b="1" lang="en-US" sz="3600" u="sng"/>
              <a:t>Legume (Croptype #0) Performance Analysis-LSTM : </a:t>
            </a:r>
            <a:endParaRPr b="1" sz="3600" u="sng"/>
          </a:p>
          <a:p>
            <a:pPr indent="0" lvl="0" marL="0" rtl="0" algn="ctr">
              <a:spcBef>
                <a:spcPts val="0"/>
              </a:spcBef>
              <a:spcAft>
                <a:spcPts val="0"/>
              </a:spcAft>
              <a:buNone/>
            </a:pPr>
            <a:r>
              <a:rPr b="1" lang="en-US" sz="3600" u="sng"/>
              <a:t>Accuracy &amp; Loss </a:t>
            </a:r>
            <a:endParaRPr b="1" sz="3600" u="sng"/>
          </a:p>
        </p:txBody>
      </p:sp>
      <p:pic>
        <p:nvPicPr>
          <p:cNvPr id="329" name="Google Shape;329;p49"/>
          <p:cNvPicPr preferRelativeResize="0"/>
          <p:nvPr/>
        </p:nvPicPr>
        <p:blipFill>
          <a:blip r:embed="rId3">
            <a:alphaModFix/>
          </a:blip>
          <a:stretch>
            <a:fillRect/>
          </a:stretch>
        </p:blipFill>
        <p:spPr>
          <a:xfrm>
            <a:off x="559825" y="1670513"/>
            <a:ext cx="11303025" cy="3516975"/>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50"/>
          <p:cNvSpPr txBox="1"/>
          <p:nvPr>
            <p:ph type="title"/>
          </p:nvPr>
        </p:nvSpPr>
        <p:spPr>
          <a:xfrm>
            <a:off x="0" y="297075"/>
            <a:ext cx="12192000" cy="6396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Clr>
                <a:schemeClr val="dk1"/>
              </a:buClr>
              <a:buSzPts val="1100"/>
              <a:buFont typeface="Arial"/>
              <a:buNone/>
            </a:pPr>
            <a:r>
              <a:rPr b="1" lang="en-US" sz="5400" u="sng"/>
              <a:t>Observations</a:t>
            </a:r>
            <a:r>
              <a:rPr b="1" lang="en-US" sz="5400"/>
              <a:t> –</a:t>
            </a:r>
            <a:endParaRPr b="1" sz="5400"/>
          </a:p>
        </p:txBody>
      </p:sp>
      <p:pic>
        <p:nvPicPr>
          <p:cNvPr id="336" name="Google Shape;336;p50"/>
          <p:cNvPicPr preferRelativeResize="0"/>
          <p:nvPr/>
        </p:nvPicPr>
        <p:blipFill>
          <a:blip r:embed="rId3">
            <a:alphaModFix/>
          </a:blip>
          <a:stretch>
            <a:fillRect/>
          </a:stretch>
        </p:blipFill>
        <p:spPr>
          <a:xfrm>
            <a:off x="1017900" y="1127225"/>
            <a:ext cx="10815024" cy="5224375"/>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51"/>
          <p:cNvSpPr txBox="1"/>
          <p:nvPr>
            <p:ph type="title"/>
          </p:nvPr>
        </p:nvSpPr>
        <p:spPr>
          <a:xfrm>
            <a:off x="-75" y="118925"/>
            <a:ext cx="12192000" cy="6396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Clr>
                <a:schemeClr val="dk1"/>
              </a:buClr>
              <a:buSzPts val="1100"/>
              <a:buFont typeface="Arial"/>
              <a:buNone/>
            </a:pPr>
            <a:r>
              <a:rPr b="1" lang="en-US" sz="5000" u="sng"/>
              <a:t>Observations</a:t>
            </a:r>
            <a:r>
              <a:rPr b="1" lang="en-US" sz="5000"/>
              <a:t> –</a:t>
            </a:r>
            <a:endParaRPr b="1" sz="5000"/>
          </a:p>
        </p:txBody>
      </p:sp>
      <p:pic>
        <p:nvPicPr>
          <p:cNvPr id="343" name="Google Shape;343;p51"/>
          <p:cNvPicPr preferRelativeResize="0"/>
          <p:nvPr>
            <p:ph idx="2" type="pic"/>
          </p:nvPr>
        </p:nvPicPr>
        <p:blipFill rotWithShape="1">
          <a:blip r:embed="rId3">
            <a:alphaModFix/>
          </a:blip>
          <a:srcRect b="2317" l="0" r="0" t="2326"/>
          <a:stretch/>
        </p:blipFill>
        <p:spPr>
          <a:xfrm>
            <a:off x="661625" y="928500"/>
            <a:ext cx="11196749" cy="5529450"/>
          </a:xfrm>
          <a:prstGeom prst="rect">
            <a:avLst/>
          </a:prstGeom>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sp>
        <p:nvSpPr>
          <p:cNvPr id="349" name="Google Shape;349;p52"/>
          <p:cNvSpPr txBox="1"/>
          <p:nvPr>
            <p:ph type="title"/>
          </p:nvPr>
        </p:nvSpPr>
        <p:spPr>
          <a:xfrm>
            <a:off x="253700" y="100425"/>
            <a:ext cx="11694300" cy="810000"/>
          </a:xfrm>
          <a:prstGeom prst="rect">
            <a:avLst/>
          </a:prstGeom>
        </p:spPr>
        <p:txBody>
          <a:bodyPr anchorCtr="0" anchor="b" bIns="45700" lIns="91425" spcFirstLastPara="1" rIns="91425" wrap="square" tIns="45700">
            <a:normAutofit/>
          </a:bodyPr>
          <a:lstStyle/>
          <a:p>
            <a:pPr indent="0" lvl="0" marL="0" rtl="0" algn="ctr">
              <a:spcBef>
                <a:spcPts val="0"/>
              </a:spcBef>
              <a:spcAft>
                <a:spcPts val="0"/>
              </a:spcAft>
              <a:buNone/>
            </a:pPr>
            <a:r>
              <a:rPr b="1" lang="en-US" sz="4600" u="sng"/>
              <a:t>Up</a:t>
            </a:r>
            <a:r>
              <a:rPr b="1" lang="en-US" sz="4600" u="sng"/>
              <a:t>Coming Next Checkpoint:</a:t>
            </a:r>
            <a:endParaRPr b="1" sz="4600" u="sng"/>
          </a:p>
        </p:txBody>
      </p:sp>
      <p:sp>
        <p:nvSpPr>
          <p:cNvPr id="350" name="Google Shape;350;p52"/>
          <p:cNvSpPr txBox="1"/>
          <p:nvPr>
            <p:ph idx="1" type="body"/>
          </p:nvPr>
        </p:nvSpPr>
        <p:spPr>
          <a:xfrm>
            <a:off x="759250" y="1091100"/>
            <a:ext cx="10670700" cy="4944300"/>
          </a:xfrm>
          <a:prstGeom prst="rect">
            <a:avLst/>
          </a:prstGeom>
        </p:spPr>
        <p:txBody>
          <a:bodyPr anchorCtr="0" anchor="t" bIns="45700" lIns="91425" spcFirstLastPara="1" rIns="91425" wrap="square" tIns="45700">
            <a:noAutofit/>
          </a:bodyPr>
          <a:lstStyle/>
          <a:p>
            <a:pPr indent="-450850" lvl="0" marL="457200" rtl="0" algn="just">
              <a:spcBef>
                <a:spcPts val="1000"/>
              </a:spcBef>
              <a:spcAft>
                <a:spcPts val="0"/>
              </a:spcAft>
              <a:buSzPts val="3500"/>
              <a:buAutoNum type="arabicParenR"/>
            </a:pPr>
            <a:r>
              <a:rPr lang="en-US" sz="3500"/>
              <a:t>Completing all crop type training,validation and testing using </a:t>
            </a:r>
            <a:r>
              <a:rPr lang="en-US" sz="3500"/>
              <a:t>at least</a:t>
            </a:r>
            <a:r>
              <a:rPr lang="en-US" sz="3500"/>
              <a:t> one Model completely out of the selected 3 models to be implemented.</a:t>
            </a:r>
            <a:endParaRPr sz="3500"/>
          </a:p>
          <a:p>
            <a:pPr indent="0" lvl="0" marL="0" rtl="0" algn="just">
              <a:spcBef>
                <a:spcPts val="1000"/>
              </a:spcBef>
              <a:spcAft>
                <a:spcPts val="0"/>
              </a:spcAft>
              <a:buNone/>
            </a:pPr>
            <a:r>
              <a:t/>
            </a:r>
            <a:endParaRPr sz="3500"/>
          </a:p>
          <a:p>
            <a:pPr indent="0" lvl="0" marL="0" rtl="0" algn="just">
              <a:spcBef>
                <a:spcPts val="1000"/>
              </a:spcBef>
              <a:spcAft>
                <a:spcPts val="0"/>
              </a:spcAft>
              <a:buNone/>
            </a:pPr>
            <a:r>
              <a:t/>
            </a:r>
            <a:endParaRPr sz="3500"/>
          </a:p>
          <a:p>
            <a:pPr indent="-450850" lvl="0" marL="457200" rtl="0" algn="just">
              <a:spcBef>
                <a:spcPts val="1000"/>
              </a:spcBef>
              <a:spcAft>
                <a:spcPts val="0"/>
              </a:spcAft>
              <a:buSzPts val="3500"/>
              <a:buAutoNum type="arabicParenR"/>
            </a:pPr>
            <a:r>
              <a:rPr lang="en-US" sz="3500"/>
              <a:t>Using the model which performs well,we will use that model to do the boundary  classification tasks where multiple crops will be present.</a:t>
            </a:r>
            <a:endParaRPr sz="3500"/>
          </a:p>
          <a:p>
            <a:pPr indent="0" lvl="0" marL="0" rtl="0" algn="just">
              <a:spcBef>
                <a:spcPts val="1000"/>
              </a:spcBef>
              <a:spcAft>
                <a:spcPts val="0"/>
              </a:spcAft>
              <a:buNone/>
            </a:pPr>
            <a:r>
              <a:t/>
            </a:r>
            <a:endParaRPr sz="3500"/>
          </a:p>
          <a:p>
            <a:pPr indent="0" lvl="0" marL="0" rtl="0" algn="just">
              <a:spcBef>
                <a:spcPts val="1000"/>
              </a:spcBef>
              <a:spcAft>
                <a:spcPts val="0"/>
              </a:spcAft>
              <a:buNone/>
            </a:pPr>
            <a:r>
              <a:t/>
            </a:r>
            <a:endParaRPr sz="35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17"/>
          <p:cNvSpPr txBox="1"/>
          <p:nvPr>
            <p:ph idx="1" type="body"/>
          </p:nvPr>
        </p:nvSpPr>
        <p:spPr>
          <a:xfrm>
            <a:off x="1014350" y="1345875"/>
            <a:ext cx="9772500" cy="5112000"/>
          </a:xfrm>
          <a:prstGeom prst="rect">
            <a:avLst/>
          </a:prstGeom>
          <a:noFill/>
          <a:ln>
            <a:noFill/>
          </a:ln>
        </p:spPr>
        <p:txBody>
          <a:bodyPr anchorCtr="0" anchor="t" bIns="45700" lIns="91425" spcFirstLastPara="1" rIns="91425" wrap="square" tIns="45700">
            <a:noAutofit/>
          </a:bodyPr>
          <a:lstStyle/>
          <a:p>
            <a:pPr indent="-342900" lvl="0" marL="342900" rtl="0" algn="just">
              <a:lnSpc>
                <a:spcPct val="150000"/>
              </a:lnSpc>
              <a:spcBef>
                <a:spcPts val="0"/>
              </a:spcBef>
              <a:spcAft>
                <a:spcPts val="0"/>
              </a:spcAft>
              <a:buClr>
                <a:schemeClr val="dk1"/>
              </a:buClr>
              <a:buSzPts val="2800"/>
              <a:buFont typeface="Calibri"/>
              <a:buAutoNum type="arabicParenR"/>
            </a:pPr>
            <a:r>
              <a:rPr lang="en-US" sz="2800"/>
              <a:t>TimeSen2Crop is a pixel-based dataset comprising over 1 million samples of Sentinel 2 time series associated with 16 crop types.</a:t>
            </a:r>
            <a:endParaRPr/>
          </a:p>
          <a:p>
            <a:pPr indent="-342900" lvl="0" marL="342900" rtl="0" algn="just">
              <a:lnSpc>
                <a:spcPct val="150000"/>
              </a:lnSpc>
              <a:spcBef>
                <a:spcPts val="1000"/>
              </a:spcBef>
              <a:spcAft>
                <a:spcPts val="0"/>
              </a:spcAft>
              <a:buClr>
                <a:schemeClr val="dk1"/>
              </a:buClr>
              <a:buSzPts val="2800"/>
              <a:buFont typeface="Calibri"/>
              <a:buAutoNum type="arabicParenR"/>
            </a:pPr>
            <a:r>
              <a:rPr lang="en-US" sz="2800"/>
              <a:t>Research in the supervised classification of Sentinel 2 time series for crop type mapping [The time series: September 2017 to August 2018].</a:t>
            </a:r>
            <a:endParaRPr/>
          </a:p>
        </p:txBody>
      </p:sp>
      <p:sp>
        <p:nvSpPr>
          <p:cNvPr id="116" name="Google Shape;116;p17"/>
          <p:cNvSpPr txBox="1"/>
          <p:nvPr>
            <p:ph type="title"/>
          </p:nvPr>
        </p:nvSpPr>
        <p:spPr>
          <a:xfrm>
            <a:off x="-86502" y="173200"/>
            <a:ext cx="12246300" cy="480000"/>
          </a:xfrm>
          <a:prstGeom prst="rect">
            <a:avLst/>
          </a:prstGeom>
          <a:noFill/>
          <a:ln>
            <a:noFill/>
          </a:ln>
        </p:spPr>
        <p:txBody>
          <a:bodyPr anchorCtr="0" anchor="b"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Calibri"/>
              <a:buNone/>
            </a:pPr>
            <a:r>
              <a:rPr b="1" lang="en-US" sz="4000" u="sng">
                <a:latin typeface="Calibri"/>
                <a:ea typeface="Calibri"/>
                <a:cs typeface="Calibri"/>
                <a:sym typeface="Calibri"/>
              </a:rPr>
              <a:t>EXPLAINATION</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sp>
        <p:nvSpPr>
          <p:cNvPr id="356" name="Google Shape;356;p53"/>
          <p:cNvSpPr txBox="1"/>
          <p:nvPr/>
        </p:nvSpPr>
        <p:spPr>
          <a:xfrm>
            <a:off x="2589475" y="580628"/>
            <a:ext cx="6732600" cy="1072500"/>
          </a:xfrm>
          <a:prstGeom prst="rect">
            <a:avLst/>
          </a:prstGeom>
          <a:gradFill>
            <a:gsLst>
              <a:gs pos="0">
                <a:srgbClr val="F6F9FC"/>
              </a:gs>
              <a:gs pos="74000">
                <a:srgbClr val="B3D1EC"/>
              </a:gs>
              <a:gs pos="83000">
                <a:srgbClr val="B3D1EC"/>
              </a:gs>
              <a:gs pos="100000">
                <a:srgbClr val="CCE0F2"/>
              </a:gs>
            </a:gsLst>
            <a:lin ang="5400012" scaled="0"/>
          </a:gradFill>
          <a:ln>
            <a:noFill/>
          </a:ln>
        </p:spPr>
        <p:txBody>
          <a:bodyPr anchorCtr="0" anchor="b" bIns="45700" lIns="91425" spcFirstLastPara="1" rIns="91425" wrap="square" tIns="45700">
            <a:normAutofit fontScale="92500"/>
          </a:bodyPr>
          <a:lstStyle/>
          <a:p>
            <a:pPr indent="0" lvl="0" marL="0" marR="0" rtl="0" algn="ctr">
              <a:lnSpc>
                <a:spcPct val="90000"/>
              </a:lnSpc>
              <a:spcBef>
                <a:spcPts val="0"/>
              </a:spcBef>
              <a:spcAft>
                <a:spcPts val="0"/>
              </a:spcAft>
              <a:buClr>
                <a:schemeClr val="dk1"/>
              </a:buClr>
              <a:buSzPct val="100000"/>
              <a:buFont typeface="Calibri"/>
              <a:buNone/>
            </a:pPr>
            <a:r>
              <a:rPr b="1" i="0" lang="en-US" sz="6000" u="sng" cap="none" strike="noStrike">
                <a:solidFill>
                  <a:schemeClr val="dk1"/>
                </a:solidFill>
                <a:latin typeface="Calibri"/>
                <a:ea typeface="Calibri"/>
                <a:cs typeface="Calibri"/>
                <a:sym typeface="Calibri"/>
              </a:rPr>
              <a:t>CS-540  ACPS PROJECT</a:t>
            </a:r>
            <a:endParaRPr/>
          </a:p>
        </p:txBody>
      </p:sp>
      <p:sp>
        <p:nvSpPr>
          <p:cNvPr id="357" name="Google Shape;357;p53"/>
          <p:cNvSpPr txBox="1"/>
          <p:nvPr/>
        </p:nvSpPr>
        <p:spPr>
          <a:xfrm>
            <a:off x="759250" y="2661300"/>
            <a:ext cx="10684500" cy="1942500"/>
          </a:xfrm>
          <a:prstGeom prst="rect">
            <a:avLst/>
          </a:prstGeom>
          <a:gradFill>
            <a:gsLst>
              <a:gs pos="0">
                <a:srgbClr val="FDECDB"/>
              </a:gs>
              <a:gs pos="100000">
                <a:srgbClr val="F0A963"/>
              </a:gs>
            </a:gsLst>
            <a:path path="circle">
              <a:fillToRect b="50%" l="50%" r="50%" t="50%"/>
            </a:path>
            <a:tileRect/>
          </a:gradFill>
          <a:ln>
            <a:noFill/>
          </a:ln>
        </p:spPr>
        <p:txBody>
          <a:bodyPr anchorCtr="0" anchor="b" bIns="45700" lIns="91425" spcFirstLastPara="1" rIns="91425" wrap="square" tIns="45700">
            <a:normAutofit/>
          </a:bodyPr>
          <a:lstStyle/>
          <a:p>
            <a:pPr indent="0" lvl="0" marL="0" marR="0" rtl="0" algn="ctr">
              <a:lnSpc>
                <a:spcPct val="90000"/>
              </a:lnSpc>
              <a:spcBef>
                <a:spcPts val="0"/>
              </a:spcBef>
              <a:spcAft>
                <a:spcPts val="0"/>
              </a:spcAft>
              <a:buClr>
                <a:schemeClr val="dk1"/>
              </a:buClr>
              <a:buSzPts val="6000"/>
              <a:buFont typeface="Calibri"/>
              <a:buNone/>
            </a:pPr>
            <a:r>
              <a:rPr b="1" lang="en-US" sz="12000" u="sng">
                <a:solidFill>
                  <a:schemeClr val="dk1"/>
                </a:solidFill>
                <a:latin typeface="Calibri"/>
                <a:ea typeface="Calibri"/>
                <a:cs typeface="Calibri"/>
                <a:sym typeface="Calibri"/>
              </a:rPr>
              <a:t>CHECKPOINT—5</a:t>
            </a:r>
            <a:endParaRPr sz="12000">
              <a:latin typeface="Calibri"/>
              <a:ea typeface="Calibri"/>
              <a:cs typeface="Calibri"/>
              <a:sym typeface="Calibri"/>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sp>
        <p:nvSpPr>
          <p:cNvPr id="363" name="Google Shape;363;p54"/>
          <p:cNvSpPr txBox="1"/>
          <p:nvPr>
            <p:ph type="title"/>
          </p:nvPr>
        </p:nvSpPr>
        <p:spPr>
          <a:xfrm>
            <a:off x="170550" y="130500"/>
            <a:ext cx="11850900" cy="613200"/>
          </a:xfrm>
          <a:prstGeom prst="rect">
            <a:avLst/>
          </a:prstGeom>
        </p:spPr>
        <p:txBody>
          <a:bodyPr anchorCtr="0" anchor="b" bIns="45700" lIns="91425" spcFirstLastPara="1" rIns="91425" wrap="square" tIns="45700">
            <a:normAutofit fontScale="90000"/>
          </a:bodyPr>
          <a:lstStyle/>
          <a:p>
            <a:pPr indent="0" lvl="0" marL="0" rtl="0" algn="ctr">
              <a:spcBef>
                <a:spcPts val="0"/>
              </a:spcBef>
              <a:spcAft>
                <a:spcPts val="0"/>
              </a:spcAft>
              <a:buNone/>
            </a:pPr>
            <a:r>
              <a:rPr b="1" lang="en-US" sz="4300" u="sng"/>
              <a:t>Progress Updated : 17 April</a:t>
            </a:r>
            <a:endParaRPr b="1" sz="4300" u="sng"/>
          </a:p>
        </p:txBody>
      </p:sp>
      <p:sp>
        <p:nvSpPr>
          <p:cNvPr id="364" name="Google Shape;364;p54"/>
          <p:cNvSpPr txBox="1"/>
          <p:nvPr>
            <p:ph idx="1" type="body"/>
          </p:nvPr>
        </p:nvSpPr>
        <p:spPr>
          <a:xfrm>
            <a:off x="727850" y="837750"/>
            <a:ext cx="10700100" cy="5489700"/>
          </a:xfrm>
          <a:prstGeom prst="rect">
            <a:avLst/>
          </a:prstGeom>
        </p:spPr>
        <p:txBody>
          <a:bodyPr anchorCtr="0" anchor="t" bIns="45700" lIns="91425" spcFirstLastPara="1" rIns="91425" wrap="square" tIns="45700">
            <a:noAutofit/>
          </a:bodyPr>
          <a:lstStyle/>
          <a:p>
            <a:pPr indent="-431800" lvl="0" marL="457200" rtl="0" algn="just">
              <a:lnSpc>
                <a:spcPct val="150000"/>
              </a:lnSpc>
              <a:spcBef>
                <a:spcPts val="1000"/>
              </a:spcBef>
              <a:spcAft>
                <a:spcPts val="0"/>
              </a:spcAft>
              <a:buSzPts val="3200"/>
              <a:buChar char="➔"/>
            </a:pPr>
            <a:r>
              <a:rPr lang="en-US" sz="3200"/>
              <a:t>Complete huge </a:t>
            </a:r>
            <a:r>
              <a:rPr lang="en-US" sz="3200"/>
              <a:t>Dataset is again Re-organised into crop based folders from tile based folders </a:t>
            </a:r>
            <a:endParaRPr sz="3200"/>
          </a:p>
          <a:p>
            <a:pPr indent="-431800" lvl="0" marL="457200" rtl="0" algn="just">
              <a:lnSpc>
                <a:spcPct val="150000"/>
              </a:lnSpc>
              <a:spcBef>
                <a:spcPts val="0"/>
              </a:spcBef>
              <a:spcAft>
                <a:spcPts val="0"/>
              </a:spcAft>
              <a:buSzPts val="3200"/>
              <a:buChar char="➔"/>
            </a:pPr>
            <a:r>
              <a:rPr lang="en-US" sz="3200"/>
              <a:t>And inside every crop based folder, 3 folders being created namely- test, train, valid.</a:t>
            </a:r>
            <a:endParaRPr sz="3200"/>
          </a:p>
          <a:p>
            <a:pPr indent="-431800" lvl="0" marL="457200" rtl="0" algn="just">
              <a:lnSpc>
                <a:spcPct val="150000"/>
              </a:lnSpc>
              <a:spcBef>
                <a:spcPts val="0"/>
              </a:spcBef>
              <a:spcAft>
                <a:spcPts val="0"/>
              </a:spcAft>
              <a:buSzPts val="3200"/>
              <a:buChar char="➔"/>
            </a:pPr>
            <a:r>
              <a:rPr lang="en-US" sz="3200"/>
              <a:t>Each folder have </a:t>
            </a:r>
            <a:r>
              <a:rPr lang="en-US" sz="3200"/>
              <a:t>country’s </a:t>
            </a:r>
            <a:r>
              <a:rPr lang="en-US" sz="3200"/>
              <a:t>dedicated tiles complete data (all pixel csv files) regarding that croptype according to the research paper.</a:t>
            </a:r>
            <a:endParaRPr sz="3200"/>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p55"/>
          <p:cNvSpPr txBox="1"/>
          <p:nvPr>
            <p:ph type="title"/>
          </p:nvPr>
        </p:nvSpPr>
        <p:spPr>
          <a:xfrm>
            <a:off x="170550" y="468475"/>
            <a:ext cx="11850900" cy="613200"/>
          </a:xfrm>
          <a:prstGeom prst="rect">
            <a:avLst/>
          </a:prstGeom>
        </p:spPr>
        <p:txBody>
          <a:bodyPr anchorCtr="0" anchor="b" bIns="45700" lIns="91425" spcFirstLastPara="1" rIns="91425" wrap="square" tIns="45700">
            <a:normAutofit fontScale="90000"/>
          </a:bodyPr>
          <a:lstStyle/>
          <a:p>
            <a:pPr indent="0" lvl="0" marL="0" rtl="0" algn="ctr">
              <a:spcBef>
                <a:spcPts val="0"/>
              </a:spcBef>
              <a:spcAft>
                <a:spcPts val="0"/>
              </a:spcAft>
              <a:buNone/>
            </a:pPr>
            <a:r>
              <a:rPr b="1" lang="en-US" sz="4300" u="sng"/>
              <a:t>Progress Updated : 17 April</a:t>
            </a:r>
            <a:endParaRPr b="1" sz="4300" u="sng"/>
          </a:p>
        </p:txBody>
      </p:sp>
      <p:sp>
        <p:nvSpPr>
          <p:cNvPr id="371" name="Google Shape;371;p55"/>
          <p:cNvSpPr txBox="1"/>
          <p:nvPr>
            <p:ph idx="1" type="body"/>
          </p:nvPr>
        </p:nvSpPr>
        <p:spPr>
          <a:xfrm>
            <a:off x="727850" y="1462550"/>
            <a:ext cx="10700100" cy="5082300"/>
          </a:xfrm>
          <a:prstGeom prst="rect">
            <a:avLst/>
          </a:prstGeom>
        </p:spPr>
        <p:txBody>
          <a:bodyPr anchorCtr="0" anchor="t" bIns="45700" lIns="91425" spcFirstLastPara="1" rIns="91425" wrap="square" tIns="45700">
            <a:noAutofit/>
          </a:bodyPr>
          <a:lstStyle/>
          <a:p>
            <a:pPr indent="-435133" lvl="0" marL="457200" rtl="0" algn="just">
              <a:lnSpc>
                <a:spcPct val="130000"/>
              </a:lnSpc>
              <a:spcBef>
                <a:spcPts val="1000"/>
              </a:spcBef>
              <a:spcAft>
                <a:spcPts val="0"/>
              </a:spcAft>
              <a:buSzPts val="3253"/>
              <a:buChar char="➔"/>
            </a:pPr>
            <a:r>
              <a:rPr b="1" lang="en-US" sz="3252"/>
              <a:t>All 3 models being executed over the complete dataset.</a:t>
            </a:r>
            <a:endParaRPr b="1" sz="3252"/>
          </a:p>
          <a:p>
            <a:pPr indent="0" lvl="0" marL="0" rtl="0" algn="just">
              <a:lnSpc>
                <a:spcPct val="130000"/>
              </a:lnSpc>
              <a:spcBef>
                <a:spcPts val="1000"/>
              </a:spcBef>
              <a:spcAft>
                <a:spcPts val="0"/>
              </a:spcAft>
              <a:buSzPts val="1018"/>
              <a:buNone/>
            </a:pPr>
            <a:r>
              <a:t/>
            </a:r>
            <a:endParaRPr sz="3252"/>
          </a:p>
          <a:p>
            <a:pPr indent="-435133" lvl="0" marL="457200" rtl="0" algn="just">
              <a:lnSpc>
                <a:spcPct val="130000"/>
              </a:lnSpc>
              <a:spcBef>
                <a:spcPts val="1000"/>
              </a:spcBef>
              <a:spcAft>
                <a:spcPts val="0"/>
              </a:spcAft>
              <a:buSzPts val="3253"/>
              <a:buChar char="➔"/>
            </a:pPr>
            <a:r>
              <a:rPr lang="en-US" sz="3252"/>
              <a:t>Croptype wise Accuracy for test set and Validation set as well as Croptype wise Loss  for test set and Validation set being plotted comparatively.</a:t>
            </a:r>
            <a:endParaRPr sz="3252"/>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 name="Shape 376"/>
        <p:cNvGrpSpPr/>
        <p:nvPr/>
      </p:nvGrpSpPr>
      <p:grpSpPr>
        <a:xfrm>
          <a:off x="0" y="0"/>
          <a:ext cx="0" cy="0"/>
          <a:chOff x="0" y="0"/>
          <a:chExt cx="0" cy="0"/>
        </a:xfrm>
      </p:grpSpPr>
      <p:sp>
        <p:nvSpPr>
          <p:cNvPr id="377" name="Google Shape;377;p56"/>
          <p:cNvSpPr txBox="1"/>
          <p:nvPr>
            <p:ph idx="4294967295" type="title"/>
          </p:nvPr>
        </p:nvSpPr>
        <p:spPr>
          <a:xfrm>
            <a:off x="110100" y="2151650"/>
            <a:ext cx="11971800" cy="27837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b="1" lang="en-US" sz="8033" u="sng"/>
              <a:t>RESULTS (part–1) </a:t>
            </a:r>
            <a:endParaRPr b="1" sz="8033" u="sng"/>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 name="Shape 382"/>
        <p:cNvGrpSpPr/>
        <p:nvPr/>
      </p:nvGrpSpPr>
      <p:grpSpPr>
        <a:xfrm>
          <a:off x="0" y="0"/>
          <a:ext cx="0" cy="0"/>
          <a:chOff x="0" y="0"/>
          <a:chExt cx="0" cy="0"/>
        </a:xfrm>
      </p:grpSpPr>
      <p:pic>
        <p:nvPicPr>
          <p:cNvPr id="383" name="Google Shape;383;p57"/>
          <p:cNvPicPr preferRelativeResize="0"/>
          <p:nvPr/>
        </p:nvPicPr>
        <p:blipFill>
          <a:blip r:embed="rId3">
            <a:alphaModFix/>
          </a:blip>
          <a:stretch>
            <a:fillRect/>
          </a:stretch>
        </p:blipFill>
        <p:spPr>
          <a:xfrm>
            <a:off x="98050" y="66675"/>
            <a:ext cx="12298475" cy="6791325"/>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8" name="Shape 388"/>
        <p:cNvGrpSpPr/>
        <p:nvPr/>
      </p:nvGrpSpPr>
      <p:grpSpPr>
        <a:xfrm>
          <a:off x="0" y="0"/>
          <a:ext cx="0" cy="0"/>
          <a:chOff x="0" y="0"/>
          <a:chExt cx="0" cy="0"/>
        </a:xfrm>
      </p:grpSpPr>
      <p:pic>
        <p:nvPicPr>
          <p:cNvPr id="389" name="Google Shape;389;p58"/>
          <p:cNvPicPr preferRelativeResize="0"/>
          <p:nvPr/>
        </p:nvPicPr>
        <p:blipFill>
          <a:blip r:embed="rId3">
            <a:alphaModFix/>
          </a:blip>
          <a:stretch>
            <a:fillRect/>
          </a:stretch>
        </p:blipFill>
        <p:spPr>
          <a:xfrm>
            <a:off x="0" y="66675"/>
            <a:ext cx="7143750" cy="6791325"/>
          </a:xfrm>
          <a:prstGeom prst="rect">
            <a:avLst/>
          </a:prstGeom>
          <a:noFill/>
          <a:ln>
            <a:noFill/>
          </a:ln>
        </p:spPr>
      </p:pic>
      <p:pic>
        <p:nvPicPr>
          <p:cNvPr id="390" name="Google Shape;390;p58"/>
          <p:cNvPicPr preferRelativeResize="0"/>
          <p:nvPr/>
        </p:nvPicPr>
        <p:blipFill>
          <a:blip r:embed="rId4">
            <a:alphaModFix/>
          </a:blip>
          <a:stretch>
            <a:fillRect/>
          </a:stretch>
        </p:blipFill>
        <p:spPr>
          <a:xfrm>
            <a:off x="7073725" y="66675"/>
            <a:ext cx="5322800" cy="6791325"/>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 name="Shape 395"/>
        <p:cNvGrpSpPr/>
        <p:nvPr/>
      </p:nvGrpSpPr>
      <p:grpSpPr>
        <a:xfrm>
          <a:off x="0" y="0"/>
          <a:ext cx="0" cy="0"/>
          <a:chOff x="0" y="0"/>
          <a:chExt cx="0" cy="0"/>
        </a:xfrm>
      </p:grpSpPr>
      <p:sp>
        <p:nvSpPr>
          <p:cNvPr id="396" name="Google Shape;396;p59"/>
          <p:cNvSpPr txBox="1"/>
          <p:nvPr>
            <p:ph type="title"/>
          </p:nvPr>
        </p:nvSpPr>
        <p:spPr>
          <a:xfrm>
            <a:off x="0" y="791525"/>
            <a:ext cx="12192000" cy="4431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SzPts val="990"/>
              <a:buNone/>
            </a:pPr>
            <a:r>
              <a:rPr lang="en-US" sz="2800" u="sng">
                <a:solidFill>
                  <a:srgbClr val="0D0D0D"/>
                </a:solidFill>
              </a:rPr>
              <a:t>CROP 0 : LEGUME  </a:t>
            </a:r>
            <a:endParaRPr sz="2800" u="sng">
              <a:solidFill>
                <a:srgbClr val="0D0D0D"/>
              </a:solidFill>
            </a:endParaRPr>
          </a:p>
        </p:txBody>
      </p:sp>
      <p:pic>
        <p:nvPicPr>
          <p:cNvPr id="397" name="Google Shape;397;p59"/>
          <p:cNvPicPr preferRelativeResize="0"/>
          <p:nvPr/>
        </p:nvPicPr>
        <p:blipFill>
          <a:blip r:embed="rId3">
            <a:alphaModFix/>
          </a:blip>
          <a:stretch>
            <a:fillRect/>
          </a:stretch>
        </p:blipFill>
        <p:spPr>
          <a:xfrm>
            <a:off x="744188" y="1234625"/>
            <a:ext cx="10897976" cy="4477249"/>
          </a:xfrm>
          <a:prstGeom prst="rect">
            <a:avLst/>
          </a:prstGeom>
          <a:noFill/>
          <a:ln>
            <a:noFill/>
          </a:ln>
        </p:spPr>
      </p:pic>
      <p:sp>
        <p:nvSpPr>
          <p:cNvPr id="398" name="Google Shape;398;p59"/>
          <p:cNvSpPr txBox="1"/>
          <p:nvPr/>
        </p:nvSpPr>
        <p:spPr>
          <a:xfrm>
            <a:off x="0" y="119725"/>
            <a:ext cx="12192000" cy="44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2800" u="sng">
                <a:solidFill>
                  <a:schemeClr val="dk1"/>
                </a:solidFill>
                <a:latin typeface="Calibri"/>
                <a:ea typeface="Calibri"/>
                <a:cs typeface="Calibri"/>
                <a:sym typeface="Calibri"/>
              </a:rPr>
              <a:t> ANALYSIS USING</a:t>
            </a:r>
            <a:r>
              <a:rPr lang="en-US" sz="2800" u="sng">
                <a:solidFill>
                  <a:schemeClr val="dk1"/>
                </a:solidFill>
                <a:latin typeface="Calibri"/>
                <a:ea typeface="Calibri"/>
                <a:cs typeface="Calibri"/>
                <a:sym typeface="Calibri"/>
              </a:rPr>
              <a:t> WEIGHTED-LSTM</a:t>
            </a:r>
            <a:endParaRPr sz="2800" u="sng">
              <a:solidFill>
                <a:schemeClr val="dk1"/>
              </a:solidFill>
              <a:latin typeface="Calibri"/>
              <a:ea typeface="Calibri"/>
              <a:cs typeface="Calibri"/>
              <a:sym typeface="Calibri"/>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pic>
        <p:nvPicPr>
          <p:cNvPr id="404" name="Google Shape;404;p60"/>
          <p:cNvPicPr preferRelativeResize="0"/>
          <p:nvPr/>
        </p:nvPicPr>
        <p:blipFill rotWithShape="1">
          <a:blip r:embed="rId3">
            <a:alphaModFix/>
          </a:blip>
          <a:srcRect b="0" l="-5108" r="0" t="0"/>
          <a:stretch/>
        </p:blipFill>
        <p:spPr>
          <a:xfrm>
            <a:off x="525625" y="1234625"/>
            <a:ext cx="11140751" cy="5318574"/>
          </a:xfrm>
          <a:prstGeom prst="rect">
            <a:avLst/>
          </a:prstGeom>
          <a:noFill/>
          <a:ln>
            <a:noFill/>
          </a:ln>
        </p:spPr>
      </p:pic>
      <p:sp>
        <p:nvSpPr>
          <p:cNvPr id="405" name="Google Shape;405;p60"/>
          <p:cNvSpPr txBox="1"/>
          <p:nvPr/>
        </p:nvSpPr>
        <p:spPr>
          <a:xfrm>
            <a:off x="0" y="119725"/>
            <a:ext cx="12192000" cy="44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2800" u="sng">
                <a:solidFill>
                  <a:schemeClr val="dk1"/>
                </a:solidFill>
                <a:latin typeface="Calibri"/>
                <a:ea typeface="Calibri"/>
                <a:cs typeface="Calibri"/>
                <a:sym typeface="Calibri"/>
              </a:rPr>
              <a:t> ANALYSIS USING WEIGHTED-LSTM</a:t>
            </a:r>
            <a:endParaRPr sz="2800" u="sng">
              <a:solidFill>
                <a:schemeClr val="dk1"/>
              </a:solidFill>
              <a:latin typeface="Calibri"/>
              <a:ea typeface="Calibri"/>
              <a:cs typeface="Calibri"/>
              <a:sym typeface="Calibri"/>
            </a:endParaRPr>
          </a:p>
        </p:txBody>
      </p:sp>
      <p:sp>
        <p:nvSpPr>
          <p:cNvPr id="406" name="Google Shape;406;p60"/>
          <p:cNvSpPr txBox="1"/>
          <p:nvPr>
            <p:ph type="title"/>
          </p:nvPr>
        </p:nvSpPr>
        <p:spPr>
          <a:xfrm>
            <a:off x="0" y="791525"/>
            <a:ext cx="12192000" cy="4431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SzPts val="990"/>
              <a:buNone/>
            </a:pPr>
            <a:r>
              <a:rPr lang="en-US" sz="2800" u="sng">
                <a:solidFill>
                  <a:srgbClr val="0D0D0D"/>
                </a:solidFill>
              </a:rPr>
              <a:t>CROP 1 : GRASSLANDS  </a:t>
            </a:r>
            <a:endParaRPr sz="2800" u="sng">
              <a:solidFill>
                <a:srgbClr val="0D0D0D"/>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1" name="Shape 411"/>
        <p:cNvGrpSpPr/>
        <p:nvPr/>
      </p:nvGrpSpPr>
      <p:grpSpPr>
        <a:xfrm>
          <a:off x="0" y="0"/>
          <a:ext cx="0" cy="0"/>
          <a:chOff x="0" y="0"/>
          <a:chExt cx="0" cy="0"/>
        </a:xfrm>
      </p:grpSpPr>
      <p:pic>
        <p:nvPicPr>
          <p:cNvPr id="412" name="Google Shape;412;p61"/>
          <p:cNvPicPr preferRelativeResize="0"/>
          <p:nvPr/>
        </p:nvPicPr>
        <p:blipFill>
          <a:blip r:embed="rId3">
            <a:alphaModFix/>
          </a:blip>
          <a:stretch>
            <a:fillRect/>
          </a:stretch>
        </p:blipFill>
        <p:spPr>
          <a:xfrm>
            <a:off x="745425" y="1234625"/>
            <a:ext cx="10739799" cy="5223325"/>
          </a:xfrm>
          <a:prstGeom prst="rect">
            <a:avLst/>
          </a:prstGeom>
          <a:noFill/>
          <a:ln>
            <a:noFill/>
          </a:ln>
        </p:spPr>
      </p:pic>
      <p:sp>
        <p:nvSpPr>
          <p:cNvPr id="413" name="Google Shape;413;p61"/>
          <p:cNvSpPr txBox="1"/>
          <p:nvPr/>
        </p:nvSpPr>
        <p:spPr>
          <a:xfrm>
            <a:off x="0" y="119725"/>
            <a:ext cx="12192000" cy="44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2800" u="sng">
                <a:solidFill>
                  <a:schemeClr val="dk1"/>
                </a:solidFill>
                <a:latin typeface="Calibri"/>
                <a:ea typeface="Calibri"/>
                <a:cs typeface="Calibri"/>
                <a:sym typeface="Calibri"/>
              </a:rPr>
              <a:t> ANALYSIS USING WEIGHTED-LSTM</a:t>
            </a:r>
            <a:endParaRPr sz="2800" u="sng">
              <a:solidFill>
                <a:schemeClr val="dk1"/>
              </a:solidFill>
              <a:latin typeface="Calibri"/>
              <a:ea typeface="Calibri"/>
              <a:cs typeface="Calibri"/>
              <a:sym typeface="Calibri"/>
            </a:endParaRPr>
          </a:p>
        </p:txBody>
      </p:sp>
      <p:sp>
        <p:nvSpPr>
          <p:cNvPr id="414" name="Google Shape;414;p61"/>
          <p:cNvSpPr txBox="1"/>
          <p:nvPr>
            <p:ph type="title"/>
          </p:nvPr>
        </p:nvSpPr>
        <p:spPr>
          <a:xfrm>
            <a:off x="0" y="791525"/>
            <a:ext cx="12192000" cy="4431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SzPts val="990"/>
              <a:buNone/>
            </a:pPr>
            <a:r>
              <a:rPr lang="en-US" sz="2800" u="sng">
                <a:solidFill>
                  <a:srgbClr val="0D0D0D"/>
                </a:solidFill>
              </a:rPr>
              <a:t>CROP 2 : MAIZE  </a:t>
            </a:r>
            <a:endParaRPr sz="2800" u="sng">
              <a:solidFill>
                <a:srgbClr val="0D0D0D"/>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9" name="Shape 419"/>
        <p:cNvGrpSpPr/>
        <p:nvPr/>
      </p:nvGrpSpPr>
      <p:grpSpPr>
        <a:xfrm>
          <a:off x="0" y="0"/>
          <a:ext cx="0" cy="0"/>
          <a:chOff x="0" y="0"/>
          <a:chExt cx="0" cy="0"/>
        </a:xfrm>
      </p:grpSpPr>
      <p:pic>
        <p:nvPicPr>
          <p:cNvPr id="420" name="Google Shape;420;p62"/>
          <p:cNvPicPr preferRelativeResize="0"/>
          <p:nvPr/>
        </p:nvPicPr>
        <p:blipFill>
          <a:blip r:embed="rId3">
            <a:alphaModFix/>
          </a:blip>
          <a:stretch>
            <a:fillRect/>
          </a:stretch>
        </p:blipFill>
        <p:spPr>
          <a:xfrm>
            <a:off x="607400" y="1234625"/>
            <a:ext cx="10960649" cy="5090525"/>
          </a:xfrm>
          <a:prstGeom prst="rect">
            <a:avLst/>
          </a:prstGeom>
          <a:noFill/>
          <a:ln>
            <a:noFill/>
          </a:ln>
        </p:spPr>
      </p:pic>
      <p:sp>
        <p:nvSpPr>
          <p:cNvPr id="421" name="Google Shape;421;p62"/>
          <p:cNvSpPr txBox="1"/>
          <p:nvPr/>
        </p:nvSpPr>
        <p:spPr>
          <a:xfrm>
            <a:off x="0" y="119725"/>
            <a:ext cx="12192000" cy="44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2800" u="sng">
                <a:solidFill>
                  <a:schemeClr val="dk1"/>
                </a:solidFill>
                <a:latin typeface="Calibri"/>
                <a:ea typeface="Calibri"/>
                <a:cs typeface="Calibri"/>
                <a:sym typeface="Calibri"/>
              </a:rPr>
              <a:t> ANALYSIS USING WEIGHTED-LSTM</a:t>
            </a:r>
            <a:endParaRPr sz="2800" u="sng">
              <a:solidFill>
                <a:schemeClr val="dk1"/>
              </a:solidFill>
              <a:latin typeface="Calibri"/>
              <a:ea typeface="Calibri"/>
              <a:cs typeface="Calibri"/>
              <a:sym typeface="Calibri"/>
            </a:endParaRPr>
          </a:p>
        </p:txBody>
      </p:sp>
      <p:sp>
        <p:nvSpPr>
          <p:cNvPr id="422" name="Google Shape;422;p62"/>
          <p:cNvSpPr txBox="1"/>
          <p:nvPr>
            <p:ph type="title"/>
          </p:nvPr>
        </p:nvSpPr>
        <p:spPr>
          <a:xfrm>
            <a:off x="0" y="791525"/>
            <a:ext cx="12192000" cy="4431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SzPts val="990"/>
              <a:buNone/>
            </a:pPr>
            <a:r>
              <a:rPr lang="en-US" sz="2800" u="sng">
                <a:solidFill>
                  <a:srgbClr val="0D0D0D"/>
                </a:solidFill>
              </a:rPr>
              <a:t>CROP 3 : POTATO  </a:t>
            </a:r>
            <a:endParaRPr sz="2800" u="sng">
              <a:solidFill>
                <a:srgbClr val="0D0D0D"/>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18"/>
          <p:cNvSpPr txBox="1"/>
          <p:nvPr>
            <p:ph type="title"/>
          </p:nvPr>
        </p:nvSpPr>
        <p:spPr>
          <a:xfrm>
            <a:off x="-27152" y="235050"/>
            <a:ext cx="12246300" cy="480000"/>
          </a:xfrm>
          <a:prstGeom prst="rect">
            <a:avLst/>
          </a:prstGeom>
          <a:noFill/>
          <a:ln>
            <a:noFill/>
          </a:ln>
        </p:spPr>
        <p:txBody>
          <a:bodyPr anchorCtr="0" anchor="b"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Calibri"/>
              <a:buNone/>
            </a:pPr>
            <a:r>
              <a:rPr b="1" lang="en-US" sz="4000" u="sng">
                <a:latin typeface="Calibri"/>
                <a:ea typeface="Calibri"/>
                <a:cs typeface="Calibri"/>
                <a:sym typeface="Calibri"/>
              </a:rPr>
              <a:t>EXPLAINATION</a:t>
            </a:r>
            <a:endParaRPr/>
          </a:p>
        </p:txBody>
      </p:sp>
      <p:sp>
        <p:nvSpPr>
          <p:cNvPr id="122" name="Google Shape;122;p18"/>
          <p:cNvSpPr txBox="1"/>
          <p:nvPr>
            <p:ph idx="1" type="body"/>
          </p:nvPr>
        </p:nvSpPr>
        <p:spPr>
          <a:xfrm>
            <a:off x="1001975" y="1230350"/>
            <a:ext cx="10465200" cy="4660200"/>
          </a:xfrm>
          <a:prstGeom prst="rect">
            <a:avLst/>
          </a:prstGeom>
          <a:noFill/>
          <a:ln>
            <a:noFill/>
          </a:ln>
        </p:spPr>
        <p:txBody>
          <a:bodyPr anchorCtr="0" anchor="t" bIns="45700" lIns="91425" spcFirstLastPara="1" rIns="91425" wrap="square" tIns="45700">
            <a:noAutofit/>
          </a:bodyPr>
          <a:lstStyle/>
          <a:p>
            <a:pPr indent="0" lvl="0" marL="0" rtl="0" algn="just">
              <a:lnSpc>
                <a:spcPct val="150000"/>
              </a:lnSpc>
              <a:spcBef>
                <a:spcPts val="1000"/>
              </a:spcBef>
              <a:spcAft>
                <a:spcPts val="0"/>
              </a:spcAft>
              <a:buNone/>
            </a:pPr>
            <a:r>
              <a:rPr lang="en-US" sz="3100"/>
              <a:t>3) </a:t>
            </a:r>
            <a:r>
              <a:rPr lang="en-US" sz="3100"/>
              <a:t>Covers atmospherically corrected images and provides   information on snow, shadows, and clouds for each labeled unit.</a:t>
            </a:r>
            <a:endParaRPr sz="3100"/>
          </a:p>
          <a:p>
            <a:pPr indent="0" lvl="0" marL="0" rtl="0" algn="just">
              <a:lnSpc>
                <a:spcPct val="150000"/>
              </a:lnSpc>
              <a:spcBef>
                <a:spcPts val="1000"/>
              </a:spcBef>
              <a:spcAft>
                <a:spcPts val="0"/>
              </a:spcAft>
              <a:buNone/>
            </a:pPr>
            <a:r>
              <a:rPr lang="en-US" sz="3100"/>
              <a:t>4) TimeSen2Crop also contains Sentinel 2 images from the subsequent agronomic year (September 2018 to August 2019), aiming to attract research for adapting deep learning models to different years (domain adaptation).</a:t>
            </a:r>
            <a:endParaRPr sz="3100"/>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7" name="Shape 427"/>
        <p:cNvGrpSpPr/>
        <p:nvPr/>
      </p:nvGrpSpPr>
      <p:grpSpPr>
        <a:xfrm>
          <a:off x="0" y="0"/>
          <a:ext cx="0" cy="0"/>
          <a:chOff x="0" y="0"/>
          <a:chExt cx="0" cy="0"/>
        </a:xfrm>
      </p:grpSpPr>
      <p:pic>
        <p:nvPicPr>
          <p:cNvPr id="428" name="Google Shape;428;p63"/>
          <p:cNvPicPr preferRelativeResize="0"/>
          <p:nvPr/>
        </p:nvPicPr>
        <p:blipFill>
          <a:blip r:embed="rId3">
            <a:alphaModFix/>
          </a:blip>
          <a:stretch>
            <a:fillRect/>
          </a:stretch>
        </p:blipFill>
        <p:spPr>
          <a:xfrm>
            <a:off x="704025" y="1234625"/>
            <a:ext cx="10912649" cy="5062924"/>
          </a:xfrm>
          <a:prstGeom prst="rect">
            <a:avLst/>
          </a:prstGeom>
          <a:noFill/>
          <a:ln>
            <a:noFill/>
          </a:ln>
        </p:spPr>
      </p:pic>
      <p:sp>
        <p:nvSpPr>
          <p:cNvPr id="429" name="Google Shape;429;p63"/>
          <p:cNvSpPr txBox="1"/>
          <p:nvPr/>
        </p:nvSpPr>
        <p:spPr>
          <a:xfrm>
            <a:off x="0" y="119725"/>
            <a:ext cx="12192000" cy="44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2800" u="sng">
                <a:solidFill>
                  <a:schemeClr val="dk1"/>
                </a:solidFill>
                <a:latin typeface="Calibri"/>
                <a:ea typeface="Calibri"/>
                <a:cs typeface="Calibri"/>
                <a:sym typeface="Calibri"/>
              </a:rPr>
              <a:t> ANALYSIS USING WEIGHTED-LSTM</a:t>
            </a:r>
            <a:endParaRPr sz="2800" u="sng">
              <a:solidFill>
                <a:schemeClr val="dk1"/>
              </a:solidFill>
              <a:latin typeface="Calibri"/>
              <a:ea typeface="Calibri"/>
              <a:cs typeface="Calibri"/>
              <a:sym typeface="Calibri"/>
            </a:endParaRPr>
          </a:p>
        </p:txBody>
      </p:sp>
      <p:sp>
        <p:nvSpPr>
          <p:cNvPr id="430" name="Google Shape;430;p63"/>
          <p:cNvSpPr txBox="1"/>
          <p:nvPr>
            <p:ph type="title"/>
          </p:nvPr>
        </p:nvSpPr>
        <p:spPr>
          <a:xfrm>
            <a:off x="0" y="791525"/>
            <a:ext cx="12192000" cy="4431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SzPts val="990"/>
              <a:buNone/>
            </a:pPr>
            <a:r>
              <a:rPr lang="en-US" sz="2800" u="sng">
                <a:solidFill>
                  <a:srgbClr val="0D0D0D"/>
                </a:solidFill>
              </a:rPr>
              <a:t>CROP 4 : SUNFLOWER  </a:t>
            </a:r>
            <a:endParaRPr sz="2800" u="sng">
              <a:solidFill>
                <a:srgbClr val="0D0D0D"/>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5" name="Shape 435"/>
        <p:cNvGrpSpPr/>
        <p:nvPr/>
      </p:nvGrpSpPr>
      <p:grpSpPr>
        <a:xfrm>
          <a:off x="0" y="0"/>
          <a:ext cx="0" cy="0"/>
          <a:chOff x="0" y="0"/>
          <a:chExt cx="0" cy="0"/>
        </a:xfrm>
      </p:grpSpPr>
      <p:pic>
        <p:nvPicPr>
          <p:cNvPr id="436" name="Google Shape;436;p64"/>
          <p:cNvPicPr preferRelativeResize="0"/>
          <p:nvPr/>
        </p:nvPicPr>
        <p:blipFill>
          <a:blip r:embed="rId3">
            <a:alphaModFix/>
          </a:blip>
          <a:stretch>
            <a:fillRect/>
          </a:stretch>
        </p:blipFill>
        <p:spPr>
          <a:xfrm>
            <a:off x="759250" y="1234625"/>
            <a:ext cx="11098701" cy="5076724"/>
          </a:xfrm>
          <a:prstGeom prst="rect">
            <a:avLst/>
          </a:prstGeom>
          <a:noFill/>
          <a:ln>
            <a:noFill/>
          </a:ln>
        </p:spPr>
      </p:pic>
      <p:sp>
        <p:nvSpPr>
          <p:cNvPr id="437" name="Google Shape;437;p64"/>
          <p:cNvSpPr txBox="1"/>
          <p:nvPr/>
        </p:nvSpPr>
        <p:spPr>
          <a:xfrm>
            <a:off x="0" y="119725"/>
            <a:ext cx="12192000" cy="44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2800" u="sng">
                <a:solidFill>
                  <a:schemeClr val="dk1"/>
                </a:solidFill>
                <a:latin typeface="Calibri"/>
                <a:ea typeface="Calibri"/>
                <a:cs typeface="Calibri"/>
                <a:sym typeface="Calibri"/>
              </a:rPr>
              <a:t> ANALYSIS USING WEIGHTED-LSTM</a:t>
            </a:r>
            <a:endParaRPr sz="2800" u="sng">
              <a:solidFill>
                <a:schemeClr val="dk1"/>
              </a:solidFill>
              <a:latin typeface="Calibri"/>
              <a:ea typeface="Calibri"/>
              <a:cs typeface="Calibri"/>
              <a:sym typeface="Calibri"/>
            </a:endParaRPr>
          </a:p>
        </p:txBody>
      </p:sp>
      <p:sp>
        <p:nvSpPr>
          <p:cNvPr id="438" name="Google Shape;438;p64"/>
          <p:cNvSpPr txBox="1"/>
          <p:nvPr>
            <p:ph type="title"/>
          </p:nvPr>
        </p:nvSpPr>
        <p:spPr>
          <a:xfrm>
            <a:off x="0" y="791525"/>
            <a:ext cx="12192000" cy="4431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SzPts val="990"/>
              <a:buNone/>
            </a:pPr>
            <a:r>
              <a:rPr lang="en-US" sz="2800" u="sng">
                <a:solidFill>
                  <a:srgbClr val="0D0D0D"/>
                </a:solidFill>
              </a:rPr>
              <a:t>CROP 5 : SOY  </a:t>
            </a:r>
            <a:endParaRPr sz="2800" u="sng">
              <a:solidFill>
                <a:srgbClr val="0D0D0D"/>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3" name="Shape 443"/>
        <p:cNvGrpSpPr/>
        <p:nvPr/>
      </p:nvGrpSpPr>
      <p:grpSpPr>
        <a:xfrm>
          <a:off x="0" y="0"/>
          <a:ext cx="0" cy="0"/>
          <a:chOff x="0" y="0"/>
          <a:chExt cx="0" cy="0"/>
        </a:xfrm>
      </p:grpSpPr>
      <p:pic>
        <p:nvPicPr>
          <p:cNvPr id="444" name="Google Shape;444;p65"/>
          <p:cNvPicPr preferRelativeResize="0"/>
          <p:nvPr/>
        </p:nvPicPr>
        <p:blipFill>
          <a:blip r:embed="rId3">
            <a:alphaModFix/>
          </a:blip>
          <a:stretch>
            <a:fillRect/>
          </a:stretch>
        </p:blipFill>
        <p:spPr>
          <a:xfrm>
            <a:off x="845150" y="1234625"/>
            <a:ext cx="10501702" cy="4896726"/>
          </a:xfrm>
          <a:prstGeom prst="rect">
            <a:avLst/>
          </a:prstGeom>
          <a:noFill/>
          <a:ln>
            <a:noFill/>
          </a:ln>
        </p:spPr>
      </p:pic>
      <p:sp>
        <p:nvSpPr>
          <p:cNvPr id="445" name="Google Shape;445;p65"/>
          <p:cNvSpPr txBox="1"/>
          <p:nvPr/>
        </p:nvSpPr>
        <p:spPr>
          <a:xfrm>
            <a:off x="0" y="119725"/>
            <a:ext cx="12192000" cy="44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2800" u="sng">
                <a:solidFill>
                  <a:schemeClr val="dk1"/>
                </a:solidFill>
                <a:latin typeface="Calibri"/>
                <a:ea typeface="Calibri"/>
                <a:cs typeface="Calibri"/>
                <a:sym typeface="Calibri"/>
              </a:rPr>
              <a:t> ANALYSIS USING WEIGHTED-LSTM</a:t>
            </a:r>
            <a:endParaRPr sz="2800" u="sng">
              <a:solidFill>
                <a:schemeClr val="dk1"/>
              </a:solidFill>
              <a:latin typeface="Calibri"/>
              <a:ea typeface="Calibri"/>
              <a:cs typeface="Calibri"/>
              <a:sym typeface="Calibri"/>
            </a:endParaRPr>
          </a:p>
        </p:txBody>
      </p:sp>
      <p:sp>
        <p:nvSpPr>
          <p:cNvPr id="446" name="Google Shape;446;p65"/>
          <p:cNvSpPr txBox="1"/>
          <p:nvPr>
            <p:ph type="title"/>
          </p:nvPr>
        </p:nvSpPr>
        <p:spPr>
          <a:xfrm>
            <a:off x="0" y="791525"/>
            <a:ext cx="12192000" cy="4431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SzPts val="990"/>
              <a:buNone/>
            </a:pPr>
            <a:r>
              <a:rPr lang="en-US" sz="2800" u="sng">
                <a:solidFill>
                  <a:srgbClr val="0D0D0D"/>
                </a:solidFill>
              </a:rPr>
              <a:t>CROP 6 : WINTER BARLEY  </a:t>
            </a:r>
            <a:endParaRPr sz="2800" u="sng">
              <a:solidFill>
                <a:srgbClr val="0D0D0D"/>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1" name="Shape 451"/>
        <p:cNvGrpSpPr/>
        <p:nvPr/>
      </p:nvGrpSpPr>
      <p:grpSpPr>
        <a:xfrm>
          <a:off x="0" y="0"/>
          <a:ext cx="0" cy="0"/>
          <a:chOff x="0" y="0"/>
          <a:chExt cx="0" cy="0"/>
        </a:xfrm>
      </p:grpSpPr>
      <p:pic>
        <p:nvPicPr>
          <p:cNvPr id="452" name="Google Shape;452;p66"/>
          <p:cNvPicPr preferRelativeResize="0"/>
          <p:nvPr/>
        </p:nvPicPr>
        <p:blipFill>
          <a:blip r:embed="rId3">
            <a:alphaModFix/>
          </a:blip>
          <a:stretch>
            <a:fillRect/>
          </a:stretch>
        </p:blipFill>
        <p:spPr>
          <a:xfrm>
            <a:off x="800650" y="1234625"/>
            <a:ext cx="10860800" cy="5099499"/>
          </a:xfrm>
          <a:prstGeom prst="rect">
            <a:avLst/>
          </a:prstGeom>
          <a:noFill/>
          <a:ln>
            <a:noFill/>
          </a:ln>
        </p:spPr>
      </p:pic>
      <p:sp>
        <p:nvSpPr>
          <p:cNvPr id="453" name="Google Shape;453;p66"/>
          <p:cNvSpPr txBox="1"/>
          <p:nvPr/>
        </p:nvSpPr>
        <p:spPr>
          <a:xfrm>
            <a:off x="0" y="119725"/>
            <a:ext cx="12192000" cy="44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2800" u="sng">
                <a:solidFill>
                  <a:schemeClr val="dk1"/>
                </a:solidFill>
                <a:latin typeface="Calibri"/>
                <a:ea typeface="Calibri"/>
                <a:cs typeface="Calibri"/>
                <a:sym typeface="Calibri"/>
              </a:rPr>
              <a:t> ANALYSIS USING WEIGHTED-LSTM</a:t>
            </a:r>
            <a:endParaRPr sz="2800" u="sng">
              <a:solidFill>
                <a:schemeClr val="dk1"/>
              </a:solidFill>
              <a:latin typeface="Calibri"/>
              <a:ea typeface="Calibri"/>
              <a:cs typeface="Calibri"/>
              <a:sym typeface="Calibri"/>
            </a:endParaRPr>
          </a:p>
        </p:txBody>
      </p:sp>
      <p:sp>
        <p:nvSpPr>
          <p:cNvPr id="454" name="Google Shape;454;p66"/>
          <p:cNvSpPr txBox="1"/>
          <p:nvPr>
            <p:ph type="title"/>
          </p:nvPr>
        </p:nvSpPr>
        <p:spPr>
          <a:xfrm>
            <a:off x="0" y="791525"/>
            <a:ext cx="12192000" cy="4431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SzPts val="990"/>
              <a:buNone/>
            </a:pPr>
            <a:r>
              <a:rPr lang="en-US" sz="2800" u="sng">
                <a:solidFill>
                  <a:srgbClr val="0D0D0D"/>
                </a:solidFill>
              </a:rPr>
              <a:t>CROP 7 : WINTER  CARAWAY  </a:t>
            </a:r>
            <a:endParaRPr sz="2800" u="sng">
              <a:solidFill>
                <a:srgbClr val="0D0D0D"/>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9" name="Shape 459"/>
        <p:cNvGrpSpPr/>
        <p:nvPr/>
      </p:nvGrpSpPr>
      <p:grpSpPr>
        <a:xfrm>
          <a:off x="0" y="0"/>
          <a:ext cx="0" cy="0"/>
          <a:chOff x="0" y="0"/>
          <a:chExt cx="0" cy="0"/>
        </a:xfrm>
      </p:grpSpPr>
      <p:pic>
        <p:nvPicPr>
          <p:cNvPr id="460" name="Google Shape;460;p67"/>
          <p:cNvPicPr preferRelativeResize="0"/>
          <p:nvPr/>
        </p:nvPicPr>
        <p:blipFill>
          <a:blip r:embed="rId3">
            <a:alphaModFix/>
          </a:blip>
          <a:stretch>
            <a:fillRect/>
          </a:stretch>
        </p:blipFill>
        <p:spPr>
          <a:xfrm>
            <a:off x="842075" y="1234625"/>
            <a:ext cx="10772999" cy="5130275"/>
          </a:xfrm>
          <a:prstGeom prst="rect">
            <a:avLst/>
          </a:prstGeom>
          <a:noFill/>
          <a:ln>
            <a:noFill/>
          </a:ln>
        </p:spPr>
      </p:pic>
      <p:sp>
        <p:nvSpPr>
          <p:cNvPr id="461" name="Google Shape;461;p67"/>
          <p:cNvSpPr txBox="1"/>
          <p:nvPr/>
        </p:nvSpPr>
        <p:spPr>
          <a:xfrm>
            <a:off x="0" y="119725"/>
            <a:ext cx="12192000" cy="44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2800" u="sng">
                <a:solidFill>
                  <a:schemeClr val="dk1"/>
                </a:solidFill>
                <a:latin typeface="Calibri"/>
                <a:ea typeface="Calibri"/>
                <a:cs typeface="Calibri"/>
                <a:sym typeface="Calibri"/>
              </a:rPr>
              <a:t> ANALYSIS USING WEIGHTED-LSTM</a:t>
            </a:r>
            <a:endParaRPr sz="2800" u="sng">
              <a:solidFill>
                <a:schemeClr val="dk1"/>
              </a:solidFill>
              <a:latin typeface="Calibri"/>
              <a:ea typeface="Calibri"/>
              <a:cs typeface="Calibri"/>
              <a:sym typeface="Calibri"/>
            </a:endParaRPr>
          </a:p>
        </p:txBody>
      </p:sp>
      <p:sp>
        <p:nvSpPr>
          <p:cNvPr id="462" name="Google Shape;462;p67"/>
          <p:cNvSpPr txBox="1"/>
          <p:nvPr>
            <p:ph type="title"/>
          </p:nvPr>
        </p:nvSpPr>
        <p:spPr>
          <a:xfrm>
            <a:off x="0" y="791525"/>
            <a:ext cx="12192000" cy="4431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SzPts val="990"/>
              <a:buNone/>
            </a:pPr>
            <a:r>
              <a:rPr lang="en-US" sz="2800" u="sng">
                <a:solidFill>
                  <a:srgbClr val="0D0D0D"/>
                </a:solidFill>
              </a:rPr>
              <a:t>CROP 8 : RYE  </a:t>
            </a:r>
            <a:endParaRPr sz="2800" u="sng">
              <a:solidFill>
                <a:srgbClr val="0D0D0D"/>
              </a:solidFill>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7" name="Shape 467"/>
        <p:cNvGrpSpPr/>
        <p:nvPr/>
      </p:nvGrpSpPr>
      <p:grpSpPr>
        <a:xfrm>
          <a:off x="0" y="0"/>
          <a:ext cx="0" cy="0"/>
          <a:chOff x="0" y="0"/>
          <a:chExt cx="0" cy="0"/>
        </a:xfrm>
      </p:grpSpPr>
      <p:pic>
        <p:nvPicPr>
          <p:cNvPr id="468" name="Google Shape;468;p68"/>
          <p:cNvPicPr preferRelativeResize="0"/>
          <p:nvPr/>
        </p:nvPicPr>
        <p:blipFill>
          <a:blip r:embed="rId3">
            <a:alphaModFix/>
          </a:blip>
          <a:stretch>
            <a:fillRect/>
          </a:stretch>
        </p:blipFill>
        <p:spPr>
          <a:xfrm>
            <a:off x="897275" y="1234625"/>
            <a:ext cx="10718076" cy="5131951"/>
          </a:xfrm>
          <a:prstGeom prst="rect">
            <a:avLst/>
          </a:prstGeom>
          <a:noFill/>
          <a:ln>
            <a:noFill/>
          </a:ln>
        </p:spPr>
      </p:pic>
      <p:sp>
        <p:nvSpPr>
          <p:cNvPr id="469" name="Google Shape;469;p68"/>
          <p:cNvSpPr txBox="1"/>
          <p:nvPr/>
        </p:nvSpPr>
        <p:spPr>
          <a:xfrm>
            <a:off x="0" y="119725"/>
            <a:ext cx="12192000" cy="44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2800" u="sng">
                <a:solidFill>
                  <a:schemeClr val="dk1"/>
                </a:solidFill>
                <a:latin typeface="Calibri"/>
                <a:ea typeface="Calibri"/>
                <a:cs typeface="Calibri"/>
                <a:sym typeface="Calibri"/>
              </a:rPr>
              <a:t> ANALYSIS USING WEIGHTED-LSTM</a:t>
            </a:r>
            <a:endParaRPr sz="2800" u="sng">
              <a:solidFill>
                <a:schemeClr val="dk1"/>
              </a:solidFill>
              <a:latin typeface="Calibri"/>
              <a:ea typeface="Calibri"/>
              <a:cs typeface="Calibri"/>
              <a:sym typeface="Calibri"/>
            </a:endParaRPr>
          </a:p>
        </p:txBody>
      </p:sp>
      <p:sp>
        <p:nvSpPr>
          <p:cNvPr id="470" name="Google Shape;470;p68"/>
          <p:cNvSpPr txBox="1"/>
          <p:nvPr>
            <p:ph type="title"/>
          </p:nvPr>
        </p:nvSpPr>
        <p:spPr>
          <a:xfrm>
            <a:off x="0" y="791525"/>
            <a:ext cx="12192000" cy="4431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SzPts val="990"/>
              <a:buNone/>
            </a:pPr>
            <a:r>
              <a:rPr lang="en-US" sz="2800" u="sng">
                <a:solidFill>
                  <a:srgbClr val="0D0D0D"/>
                </a:solidFill>
              </a:rPr>
              <a:t>CROP 9 : RAPESEED  </a:t>
            </a:r>
            <a:endParaRPr sz="2800" u="sng">
              <a:solidFill>
                <a:srgbClr val="0D0D0D"/>
              </a:solidFill>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5" name="Shape 475"/>
        <p:cNvGrpSpPr/>
        <p:nvPr/>
      </p:nvGrpSpPr>
      <p:grpSpPr>
        <a:xfrm>
          <a:off x="0" y="0"/>
          <a:ext cx="0" cy="0"/>
          <a:chOff x="0" y="0"/>
          <a:chExt cx="0" cy="0"/>
        </a:xfrm>
      </p:grpSpPr>
      <p:pic>
        <p:nvPicPr>
          <p:cNvPr id="476" name="Google Shape;476;p69"/>
          <p:cNvPicPr preferRelativeResize="0"/>
          <p:nvPr/>
        </p:nvPicPr>
        <p:blipFill>
          <a:blip r:embed="rId3">
            <a:alphaModFix/>
          </a:blip>
          <a:stretch>
            <a:fillRect/>
          </a:stretch>
        </p:blipFill>
        <p:spPr>
          <a:xfrm>
            <a:off x="745450" y="1234625"/>
            <a:ext cx="10838800" cy="5109075"/>
          </a:xfrm>
          <a:prstGeom prst="rect">
            <a:avLst/>
          </a:prstGeom>
          <a:noFill/>
          <a:ln>
            <a:noFill/>
          </a:ln>
        </p:spPr>
      </p:pic>
      <p:sp>
        <p:nvSpPr>
          <p:cNvPr id="477" name="Google Shape;477;p69"/>
          <p:cNvSpPr txBox="1"/>
          <p:nvPr/>
        </p:nvSpPr>
        <p:spPr>
          <a:xfrm>
            <a:off x="0" y="119725"/>
            <a:ext cx="12192000" cy="44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2800" u="sng">
                <a:solidFill>
                  <a:schemeClr val="dk1"/>
                </a:solidFill>
                <a:latin typeface="Calibri"/>
                <a:ea typeface="Calibri"/>
                <a:cs typeface="Calibri"/>
                <a:sym typeface="Calibri"/>
              </a:rPr>
              <a:t> ANALYSIS USING WEIGHTED-LSTM</a:t>
            </a:r>
            <a:endParaRPr sz="2800" u="sng">
              <a:solidFill>
                <a:schemeClr val="dk1"/>
              </a:solidFill>
              <a:latin typeface="Calibri"/>
              <a:ea typeface="Calibri"/>
              <a:cs typeface="Calibri"/>
              <a:sym typeface="Calibri"/>
            </a:endParaRPr>
          </a:p>
        </p:txBody>
      </p:sp>
      <p:sp>
        <p:nvSpPr>
          <p:cNvPr id="478" name="Google Shape;478;p69"/>
          <p:cNvSpPr txBox="1"/>
          <p:nvPr>
            <p:ph type="title"/>
          </p:nvPr>
        </p:nvSpPr>
        <p:spPr>
          <a:xfrm>
            <a:off x="0" y="791525"/>
            <a:ext cx="12192000" cy="4431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SzPts val="990"/>
              <a:buNone/>
            </a:pPr>
            <a:r>
              <a:rPr lang="en-US" sz="2800" u="sng">
                <a:solidFill>
                  <a:srgbClr val="0D0D0D"/>
                </a:solidFill>
              </a:rPr>
              <a:t>CROP 10 : BEET  </a:t>
            </a:r>
            <a:endParaRPr sz="2800" u="sng">
              <a:solidFill>
                <a:srgbClr val="0D0D0D"/>
              </a:solidFill>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3" name="Shape 483"/>
        <p:cNvGrpSpPr/>
        <p:nvPr/>
      </p:nvGrpSpPr>
      <p:grpSpPr>
        <a:xfrm>
          <a:off x="0" y="0"/>
          <a:ext cx="0" cy="0"/>
          <a:chOff x="0" y="0"/>
          <a:chExt cx="0" cy="0"/>
        </a:xfrm>
      </p:grpSpPr>
      <p:pic>
        <p:nvPicPr>
          <p:cNvPr id="484" name="Google Shape;484;p70"/>
          <p:cNvPicPr preferRelativeResize="0"/>
          <p:nvPr/>
        </p:nvPicPr>
        <p:blipFill>
          <a:blip r:embed="rId3">
            <a:alphaModFix/>
          </a:blip>
          <a:stretch>
            <a:fillRect/>
          </a:stretch>
        </p:blipFill>
        <p:spPr>
          <a:xfrm>
            <a:off x="593575" y="1234625"/>
            <a:ext cx="10836251" cy="5070925"/>
          </a:xfrm>
          <a:prstGeom prst="rect">
            <a:avLst/>
          </a:prstGeom>
          <a:noFill/>
          <a:ln>
            <a:noFill/>
          </a:ln>
        </p:spPr>
      </p:pic>
      <p:sp>
        <p:nvSpPr>
          <p:cNvPr id="485" name="Google Shape;485;p70"/>
          <p:cNvSpPr txBox="1"/>
          <p:nvPr/>
        </p:nvSpPr>
        <p:spPr>
          <a:xfrm>
            <a:off x="0" y="119725"/>
            <a:ext cx="12192000" cy="44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2800" u="sng">
                <a:solidFill>
                  <a:schemeClr val="dk1"/>
                </a:solidFill>
                <a:latin typeface="Calibri"/>
                <a:ea typeface="Calibri"/>
                <a:cs typeface="Calibri"/>
                <a:sym typeface="Calibri"/>
              </a:rPr>
              <a:t> ANALYSIS USING WEIGHTED-LSTM</a:t>
            </a:r>
            <a:endParaRPr sz="2800" u="sng">
              <a:solidFill>
                <a:schemeClr val="dk1"/>
              </a:solidFill>
              <a:latin typeface="Calibri"/>
              <a:ea typeface="Calibri"/>
              <a:cs typeface="Calibri"/>
              <a:sym typeface="Calibri"/>
            </a:endParaRPr>
          </a:p>
        </p:txBody>
      </p:sp>
      <p:sp>
        <p:nvSpPr>
          <p:cNvPr id="486" name="Google Shape;486;p70"/>
          <p:cNvSpPr txBox="1"/>
          <p:nvPr>
            <p:ph type="title"/>
          </p:nvPr>
        </p:nvSpPr>
        <p:spPr>
          <a:xfrm>
            <a:off x="0" y="791525"/>
            <a:ext cx="12192000" cy="4431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SzPts val="990"/>
              <a:buNone/>
            </a:pPr>
            <a:r>
              <a:rPr lang="en-US" sz="2800" u="sng">
                <a:solidFill>
                  <a:srgbClr val="0D0D0D"/>
                </a:solidFill>
              </a:rPr>
              <a:t>CROP 11 : SPRING BARLEY  </a:t>
            </a:r>
            <a:endParaRPr sz="2800" u="sng">
              <a:solidFill>
                <a:srgbClr val="0D0D0D"/>
              </a:solidFill>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1" name="Shape 491"/>
        <p:cNvGrpSpPr/>
        <p:nvPr/>
      </p:nvGrpSpPr>
      <p:grpSpPr>
        <a:xfrm>
          <a:off x="0" y="0"/>
          <a:ext cx="0" cy="0"/>
          <a:chOff x="0" y="0"/>
          <a:chExt cx="0" cy="0"/>
        </a:xfrm>
      </p:grpSpPr>
      <p:pic>
        <p:nvPicPr>
          <p:cNvPr id="492" name="Google Shape;492;p71"/>
          <p:cNvPicPr preferRelativeResize="0"/>
          <p:nvPr/>
        </p:nvPicPr>
        <p:blipFill>
          <a:blip r:embed="rId3">
            <a:alphaModFix/>
          </a:blip>
          <a:stretch>
            <a:fillRect/>
          </a:stretch>
        </p:blipFill>
        <p:spPr>
          <a:xfrm>
            <a:off x="717825" y="1234625"/>
            <a:ext cx="10701151" cy="5070924"/>
          </a:xfrm>
          <a:prstGeom prst="rect">
            <a:avLst/>
          </a:prstGeom>
          <a:noFill/>
          <a:ln>
            <a:noFill/>
          </a:ln>
        </p:spPr>
      </p:pic>
      <p:sp>
        <p:nvSpPr>
          <p:cNvPr id="493" name="Google Shape;493;p71"/>
          <p:cNvSpPr txBox="1"/>
          <p:nvPr/>
        </p:nvSpPr>
        <p:spPr>
          <a:xfrm>
            <a:off x="0" y="119725"/>
            <a:ext cx="12192000" cy="44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2800" u="sng">
                <a:solidFill>
                  <a:schemeClr val="dk1"/>
                </a:solidFill>
                <a:latin typeface="Calibri"/>
                <a:ea typeface="Calibri"/>
                <a:cs typeface="Calibri"/>
                <a:sym typeface="Calibri"/>
              </a:rPr>
              <a:t> ANALYSIS USING WEIGHTED-LSTM</a:t>
            </a:r>
            <a:endParaRPr sz="2800" u="sng">
              <a:solidFill>
                <a:schemeClr val="dk1"/>
              </a:solidFill>
              <a:latin typeface="Calibri"/>
              <a:ea typeface="Calibri"/>
              <a:cs typeface="Calibri"/>
              <a:sym typeface="Calibri"/>
            </a:endParaRPr>
          </a:p>
        </p:txBody>
      </p:sp>
      <p:sp>
        <p:nvSpPr>
          <p:cNvPr id="494" name="Google Shape;494;p71"/>
          <p:cNvSpPr txBox="1"/>
          <p:nvPr>
            <p:ph type="title"/>
          </p:nvPr>
        </p:nvSpPr>
        <p:spPr>
          <a:xfrm>
            <a:off x="0" y="791525"/>
            <a:ext cx="12192000" cy="4431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SzPts val="990"/>
              <a:buNone/>
            </a:pPr>
            <a:r>
              <a:rPr lang="en-US" sz="2800" u="sng">
                <a:solidFill>
                  <a:srgbClr val="0D0D0D"/>
                </a:solidFill>
              </a:rPr>
              <a:t>CROP 12 : WINTER WHEAT  </a:t>
            </a:r>
            <a:endParaRPr sz="2800" u="sng">
              <a:solidFill>
                <a:srgbClr val="0D0D0D"/>
              </a:solidFill>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9" name="Shape 499"/>
        <p:cNvGrpSpPr/>
        <p:nvPr/>
      </p:nvGrpSpPr>
      <p:grpSpPr>
        <a:xfrm>
          <a:off x="0" y="0"/>
          <a:ext cx="0" cy="0"/>
          <a:chOff x="0" y="0"/>
          <a:chExt cx="0" cy="0"/>
        </a:xfrm>
      </p:grpSpPr>
      <p:pic>
        <p:nvPicPr>
          <p:cNvPr id="500" name="Google Shape;500;p72"/>
          <p:cNvPicPr preferRelativeResize="0"/>
          <p:nvPr/>
        </p:nvPicPr>
        <p:blipFill>
          <a:blip r:embed="rId3">
            <a:alphaModFix/>
          </a:blip>
          <a:stretch>
            <a:fillRect/>
          </a:stretch>
        </p:blipFill>
        <p:spPr>
          <a:xfrm>
            <a:off x="756700" y="1234625"/>
            <a:ext cx="10678599" cy="4938125"/>
          </a:xfrm>
          <a:prstGeom prst="rect">
            <a:avLst/>
          </a:prstGeom>
          <a:noFill/>
          <a:ln>
            <a:noFill/>
          </a:ln>
        </p:spPr>
      </p:pic>
      <p:sp>
        <p:nvSpPr>
          <p:cNvPr id="501" name="Google Shape;501;p72"/>
          <p:cNvSpPr txBox="1"/>
          <p:nvPr/>
        </p:nvSpPr>
        <p:spPr>
          <a:xfrm>
            <a:off x="0" y="119725"/>
            <a:ext cx="12192000" cy="44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2800" u="sng">
                <a:solidFill>
                  <a:schemeClr val="dk1"/>
                </a:solidFill>
                <a:latin typeface="Calibri"/>
                <a:ea typeface="Calibri"/>
                <a:cs typeface="Calibri"/>
                <a:sym typeface="Calibri"/>
              </a:rPr>
              <a:t> ANALYSIS USING WEIGHTED-LSTM</a:t>
            </a:r>
            <a:endParaRPr sz="2800" u="sng">
              <a:solidFill>
                <a:schemeClr val="dk1"/>
              </a:solidFill>
              <a:latin typeface="Calibri"/>
              <a:ea typeface="Calibri"/>
              <a:cs typeface="Calibri"/>
              <a:sym typeface="Calibri"/>
            </a:endParaRPr>
          </a:p>
        </p:txBody>
      </p:sp>
      <p:sp>
        <p:nvSpPr>
          <p:cNvPr id="502" name="Google Shape;502;p72"/>
          <p:cNvSpPr txBox="1"/>
          <p:nvPr>
            <p:ph type="title"/>
          </p:nvPr>
        </p:nvSpPr>
        <p:spPr>
          <a:xfrm>
            <a:off x="0" y="791525"/>
            <a:ext cx="12192000" cy="4431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SzPts val="990"/>
              <a:buNone/>
            </a:pPr>
            <a:r>
              <a:rPr lang="en-US" sz="2800" u="sng">
                <a:solidFill>
                  <a:srgbClr val="0D0D0D"/>
                </a:solidFill>
              </a:rPr>
              <a:t>CROP 13 : WINTER TRITICALE  </a:t>
            </a:r>
            <a:endParaRPr sz="2800" u="sng">
              <a:solidFill>
                <a:srgbClr val="0D0D0D"/>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pic>
        <p:nvPicPr>
          <p:cNvPr descr="tiles" id="127" name="Google Shape;127;p19"/>
          <p:cNvPicPr preferRelativeResize="0"/>
          <p:nvPr>
            <p:ph idx="2" type="pic"/>
          </p:nvPr>
        </p:nvPicPr>
        <p:blipFill rotWithShape="1">
          <a:blip r:embed="rId3">
            <a:alphaModFix/>
          </a:blip>
          <a:srcRect b="0" l="0" r="0" t="0"/>
          <a:stretch/>
        </p:blipFill>
        <p:spPr>
          <a:xfrm>
            <a:off x="676075" y="671338"/>
            <a:ext cx="10839851" cy="5515325"/>
          </a:xfrm>
          <a:prstGeom prst="rect">
            <a:avLst/>
          </a:prstGeom>
          <a:noFill/>
          <a:ln>
            <a:noFill/>
          </a:ln>
        </p:spPr>
      </p:pic>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7" name="Shape 507"/>
        <p:cNvGrpSpPr/>
        <p:nvPr/>
      </p:nvGrpSpPr>
      <p:grpSpPr>
        <a:xfrm>
          <a:off x="0" y="0"/>
          <a:ext cx="0" cy="0"/>
          <a:chOff x="0" y="0"/>
          <a:chExt cx="0" cy="0"/>
        </a:xfrm>
      </p:grpSpPr>
      <p:pic>
        <p:nvPicPr>
          <p:cNvPr id="508" name="Google Shape;508;p73"/>
          <p:cNvPicPr preferRelativeResize="0"/>
          <p:nvPr/>
        </p:nvPicPr>
        <p:blipFill>
          <a:blip r:embed="rId3">
            <a:alphaModFix/>
          </a:blip>
          <a:stretch>
            <a:fillRect/>
          </a:stretch>
        </p:blipFill>
        <p:spPr>
          <a:xfrm>
            <a:off x="690225" y="1312650"/>
            <a:ext cx="10620075" cy="5233375"/>
          </a:xfrm>
          <a:prstGeom prst="rect">
            <a:avLst/>
          </a:prstGeom>
          <a:noFill/>
          <a:ln>
            <a:noFill/>
          </a:ln>
        </p:spPr>
      </p:pic>
      <p:sp>
        <p:nvSpPr>
          <p:cNvPr id="509" name="Google Shape;509;p73"/>
          <p:cNvSpPr txBox="1"/>
          <p:nvPr/>
        </p:nvSpPr>
        <p:spPr>
          <a:xfrm>
            <a:off x="0" y="119725"/>
            <a:ext cx="12192000" cy="44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2800" u="sng">
                <a:solidFill>
                  <a:schemeClr val="dk1"/>
                </a:solidFill>
                <a:latin typeface="Calibri"/>
                <a:ea typeface="Calibri"/>
                <a:cs typeface="Calibri"/>
                <a:sym typeface="Calibri"/>
              </a:rPr>
              <a:t> ANALYSIS USING WEIGHTED-LSTM</a:t>
            </a:r>
            <a:endParaRPr sz="2800" u="sng">
              <a:solidFill>
                <a:schemeClr val="dk1"/>
              </a:solidFill>
              <a:latin typeface="Calibri"/>
              <a:ea typeface="Calibri"/>
              <a:cs typeface="Calibri"/>
              <a:sym typeface="Calibri"/>
            </a:endParaRPr>
          </a:p>
        </p:txBody>
      </p:sp>
      <p:sp>
        <p:nvSpPr>
          <p:cNvPr id="510" name="Google Shape;510;p73"/>
          <p:cNvSpPr txBox="1"/>
          <p:nvPr>
            <p:ph type="title"/>
          </p:nvPr>
        </p:nvSpPr>
        <p:spPr>
          <a:xfrm>
            <a:off x="0" y="791525"/>
            <a:ext cx="12192000" cy="4431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SzPts val="990"/>
              <a:buNone/>
            </a:pPr>
            <a:r>
              <a:rPr lang="en-US" sz="2800" u="sng">
                <a:solidFill>
                  <a:srgbClr val="0D0D0D"/>
                </a:solidFill>
              </a:rPr>
              <a:t>CROP 14 : PERMANENT PLANTATION  </a:t>
            </a:r>
            <a:endParaRPr sz="2800" u="sng">
              <a:solidFill>
                <a:srgbClr val="0D0D0D"/>
              </a:solidFill>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5" name="Shape 515"/>
        <p:cNvGrpSpPr/>
        <p:nvPr/>
      </p:nvGrpSpPr>
      <p:grpSpPr>
        <a:xfrm>
          <a:off x="0" y="0"/>
          <a:ext cx="0" cy="0"/>
          <a:chOff x="0" y="0"/>
          <a:chExt cx="0" cy="0"/>
        </a:xfrm>
      </p:grpSpPr>
      <p:pic>
        <p:nvPicPr>
          <p:cNvPr id="516" name="Google Shape;516;p74"/>
          <p:cNvPicPr preferRelativeResize="0"/>
          <p:nvPr/>
        </p:nvPicPr>
        <p:blipFill>
          <a:blip r:embed="rId3">
            <a:alphaModFix/>
          </a:blip>
          <a:stretch>
            <a:fillRect/>
          </a:stretch>
        </p:blipFill>
        <p:spPr>
          <a:xfrm>
            <a:off x="735688" y="1234625"/>
            <a:ext cx="10720626" cy="5070925"/>
          </a:xfrm>
          <a:prstGeom prst="rect">
            <a:avLst/>
          </a:prstGeom>
          <a:noFill/>
          <a:ln>
            <a:noFill/>
          </a:ln>
        </p:spPr>
      </p:pic>
      <p:sp>
        <p:nvSpPr>
          <p:cNvPr id="517" name="Google Shape;517;p74"/>
          <p:cNvSpPr txBox="1"/>
          <p:nvPr/>
        </p:nvSpPr>
        <p:spPr>
          <a:xfrm>
            <a:off x="0" y="119725"/>
            <a:ext cx="12192000" cy="519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2800" u="sng">
                <a:solidFill>
                  <a:schemeClr val="dk1"/>
                </a:solidFill>
                <a:latin typeface="Calibri"/>
                <a:ea typeface="Calibri"/>
                <a:cs typeface="Calibri"/>
                <a:sym typeface="Calibri"/>
              </a:rPr>
              <a:t> ANALYSIS USING WEIGHTED-LSTM</a:t>
            </a:r>
            <a:endParaRPr sz="2800" u="sng">
              <a:solidFill>
                <a:schemeClr val="dk1"/>
              </a:solidFill>
              <a:latin typeface="Calibri"/>
              <a:ea typeface="Calibri"/>
              <a:cs typeface="Calibri"/>
              <a:sym typeface="Calibri"/>
            </a:endParaRPr>
          </a:p>
        </p:txBody>
      </p:sp>
      <p:sp>
        <p:nvSpPr>
          <p:cNvPr id="518" name="Google Shape;518;p74"/>
          <p:cNvSpPr txBox="1"/>
          <p:nvPr>
            <p:ph type="title"/>
          </p:nvPr>
        </p:nvSpPr>
        <p:spPr>
          <a:xfrm>
            <a:off x="0" y="791525"/>
            <a:ext cx="12192000" cy="4431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SzPts val="990"/>
              <a:buNone/>
            </a:pPr>
            <a:r>
              <a:rPr lang="en-US" sz="2800" u="sng">
                <a:solidFill>
                  <a:srgbClr val="0D0D0D"/>
                </a:solidFill>
              </a:rPr>
              <a:t>CROP 15 : OTHER CROPS  </a:t>
            </a:r>
            <a:endParaRPr sz="2800" u="sng">
              <a:solidFill>
                <a:srgbClr val="0D0D0D"/>
              </a:solidFill>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3" name="Shape 523"/>
        <p:cNvGrpSpPr/>
        <p:nvPr/>
      </p:nvGrpSpPr>
      <p:grpSpPr>
        <a:xfrm>
          <a:off x="0" y="0"/>
          <a:ext cx="0" cy="0"/>
          <a:chOff x="0" y="0"/>
          <a:chExt cx="0" cy="0"/>
        </a:xfrm>
      </p:grpSpPr>
      <p:sp>
        <p:nvSpPr>
          <p:cNvPr id="524" name="Google Shape;524;p75"/>
          <p:cNvSpPr txBox="1"/>
          <p:nvPr>
            <p:ph type="title"/>
          </p:nvPr>
        </p:nvSpPr>
        <p:spPr>
          <a:xfrm>
            <a:off x="0" y="417925"/>
            <a:ext cx="12192000" cy="810000"/>
          </a:xfrm>
          <a:prstGeom prst="rect">
            <a:avLst/>
          </a:prstGeom>
        </p:spPr>
        <p:txBody>
          <a:bodyPr anchorCtr="0" anchor="b" bIns="45700" lIns="91425" spcFirstLastPara="1" rIns="91425" wrap="square" tIns="45700">
            <a:normAutofit/>
          </a:bodyPr>
          <a:lstStyle/>
          <a:p>
            <a:pPr indent="0" lvl="0" marL="0" rtl="0" algn="ctr">
              <a:spcBef>
                <a:spcPts val="0"/>
              </a:spcBef>
              <a:spcAft>
                <a:spcPts val="0"/>
              </a:spcAft>
              <a:buNone/>
            </a:pPr>
            <a:r>
              <a:rPr b="1" lang="en-US" sz="4600" u="sng"/>
              <a:t>UpComing Next Checkpoint:</a:t>
            </a:r>
            <a:endParaRPr b="1" sz="4600" u="sng"/>
          </a:p>
        </p:txBody>
      </p:sp>
      <p:sp>
        <p:nvSpPr>
          <p:cNvPr id="525" name="Google Shape;525;p75"/>
          <p:cNvSpPr txBox="1"/>
          <p:nvPr>
            <p:ph idx="1" type="body"/>
          </p:nvPr>
        </p:nvSpPr>
        <p:spPr>
          <a:xfrm>
            <a:off x="1078500" y="1396075"/>
            <a:ext cx="9673500" cy="4239000"/>
          </a:xfrm>
          <a:prstGeom prst="rect">
            <a:avLst/>
          </a:prstGeom>
        </p:spPr>
        <p:txBody>
          <a:bodyPr anchorCtr="0" anchor="t" bIns="45700" lIns="91425" spcFirstLastPara="1" rIns="91425" wrap="square" tIns="45700">
            <a:noAutofit/>
          </a:bodyPr>
          <a:lstStyle/>
          <a:p>
            <a:pPr indent="0" lvl="0" marL="0" rtl="0" algn="just">
              <a:spcBef>
                <a:spcPts val="1000"/>
              </a:spcBef>
              <a:spcAft>
                <a:spcPts val="0"/>
              </a:spcAft>
              <a:buNone/>
            </a:pPr>
            <a:r>
              <a:rPr lang="en-US" sz="4000"/>
              <a:t>Trying for something more interesting over the complete Dataset using </a:t>
            </a:r>
            <a:r>
              <a:rPr lang="en-US" sz="4000"/>
              <a:t> at least one Model completely (whichever is BEST) out of the selected 3 models to be implemented.</a:t>
            </a:r>
            <a:endParaRPr sz="4000"/>
          </a:p>
          <a:p>
            <a:pPr indent="0" lvl="0" marL="457200" rtl="0" algn="just">
              <a:spcBef>
                <a:spcPts val="1000"/>
              </a:spcBef>
              <a:spcAft>
                <a:spcPts val="0"/>
              </a:spcAft>
              <a:buNone/>
            </a:pPr>
            <a:r>
              <a:t/>
            </a:r>
            <a:endParaRPr sz="4000"/>
          </a:p>
          <a:p>
            <a:pPr indent="-482600" lvl="0" marL="457200" rtl="0" algn="just">
              <a:spcBef>
                <a:spcPts val="1000"/>
              </a:spcBef>
              <a:spcAft>
                <a:spcPts val="0"/>
              </a:spcAft>
              <a:buSzPts val="4000"/>
              <a:buChar char="➔"/>
            </a:pPr>
            <a:r>
              <a:rPr lang="en-US" sz="4000"/>
              <a:t>Boundary Classification</a:t>
            </a:r>
            <a:endParaRPr sz="4000"/>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0" name="Shape 530"/>
        <p:cNvGrpSpPr/>
        <p:nvPr/>
      </p:nvGrpSpPr>
      <p:grpSpPr>
        <a:xfrm>
          <a:off x="0" y="0"/>
          <a:ext cx="0" cy="0"/>
          <a:chOff x="0" y="0"/>
          <a:chExt cx="0" cy="0"/>
        </a:xfrm>
      </p:grpSpPr>
      <p:sp>
        <p:nvSpPr>
          <p:cNvPr id="531" name="Google Shape;531;p76"/>
          <p:cNvSpPr txBox="1"/>
          <p:nvPr/>
        </p:nvSpPr>
        <p:spPr>
          <a:xfrm>
            <a:off x="2589475" y="580628"/>
            <a:ext cx="6732600" cy="1072500"/>
          </a:xfrm>
          <a:prstGeom prst="rect">
            <a:avLst/>
          </a:prstGeom>
          <a:gradFill>
            <a:gsLst>
              <a:gs pos="0">
                <a:srgbClr val="F6F9FC"/>
              </a:gs>
              <a:gs pos="74000">
                <a:srgbClr val="B3D1EC"/>
              </a:gs>
              <a:gs pos="83000">
                <a:srgbClr val="B3D1EC"/>
              </a:gs>
              <a:gs pos="100000">
                <a:srgbClr val="CCE0F2"/>
              </a:gs>
            </a:gsLst>
            <a:lin ang="5400012" scaled="0"/>
          </a:gradFill>
          <a:ln>
            <a:noFill/>
          </a:ln>
        </p:spPr>
        <p:txBody>
          <a:bodyPr anchorCtr="0" anchor="b" bIns="45700" lIns="91425" spcFirstLastPara="1" rIns="91425" wrap="square" tIns="45700">
            <a:normAutofit fontScale="92500"/>
          </a:bodyPr>
          <a:lstStyle/>
          <a:p>
            <a:pPr indent="0" lvl="0" marL="0" marR="0" rtl="0" algn="ctr">
              <a:lnSpc>
                <a:spcPct val="90000"/>
              </a:lnSpc>
              <a:spcBef>
                <a:spcPts val="0"/>
              </a:spcBef>
              <a:spcAft>
                <a:spcPts val="0"/>
              </a:spcAft>
              <a:buClr>
                <a:schemeClr val="dk1"/>
              </a:buClr>
              <a:buSzPct val="100000"/>
              <a:buFont typeface="Calibri"/>
              <a:buNone/>
            </a:pPr>
            <a:r>
              <a:rPr b="1" i="0" lang="en-US" sz="6000" u="sng" cap="none" strike="noStrike">
                <a:solidFill>
                  <a:schemeClr val="dk1"/>
                </a:solidFill>
                <a:latin typeface="Calibri"/>
                <a:ea typeface="Calibri"/>
                <a:cs typeface="Calibri"/>
                <a:sym typeface="Calibri"/>
              </a:rPr>
              <a:t>CS-540  ACPS PROJECT</a:t>
            </a:r>
            <a:endParaRPr/>
          </a:p>
        </p:txBody>
      </p:sp>
      <p:sp>
        <p:nvSpPr>
          <p:cNvPr id="532" name="Google Shape;532;p76"/>
          <p:cNvSpPr txBox="1"/>
          <p:nvPr/>
        </p:nvSpPr>
        <p:spPr>
          <a:xfrm>
            <a:off x="759250" y="2661300"/>
            <a:ext cx="10684500" cy="1942500"/>
          </a:xfrm>
          <a:prstGeom prst="rect">
            <a:avLst/>
          </a:prstGeom>
          <a:gradFill>
            <a:gsLst>
              <a:gs pos="0">
                <a:srgbClr val="FDECDB"/>
              </a:gs>
              <a:gs pos="100000">
                <a:srgbClr val="F0A963"/>
              </a:gs>
            </a:gsLst>
            <a:path path="circle">
              <a:fillToRect b="50%" l="50%" r="50%" t="50%"/>
            </a:path>
            <a:tileRect/>
          </a:gradFill>
          <a:ln>
            <a:noFill/>
          </a:ln>
        </p:spPr>
        <p:txBody>
          <a:bodyPr anchorCtr="0" anchor="b" bIns="45700" lIns="91425" spcFirstLastPara="1" rIns="91425" wrap="square" tIns="45700">
            <a:normAutofit/>
          </a:bodyPr>
          <a:lstStyle/>
          <a:p>
            <a:pPr indent="0" lvl="0" marL="0" marR="0" rtl="0" algn="ctr">
              <a:lnSpc>
                <a:spcPct val="90000"/>
              </a:lnSpc>
              <a:spcBef>
                <a:spcPts val="0"/>
              </a:spcBef>
              <a:spcAft>
                <a:spcPts val="0"/>
              </a:spcAft>
              <a:buClr>
                <a:schemeClr val="dk1"/>
              </a:buClr>
              <a:buSzPts val="6000"/>
              <a:buFont typeface="Calibri"/>
              <a:buNone/>
            </a:pPr>
            <a:r>
              <a:rPr b="1" lang="en-US" sz="12000" u="sng">
                <a:solidFill>
                  <a:schemeClr val="dk1"/>
                </a:solidFill>
                <a:latin typeface="Calibri"/>
                <a:ea typeface="Calibri"/>
                <a:cs typeface="Calibri"/>
                <a:sym typeface="Calibri"/>
              </a:rPr>
              <a:t>CHECKPOINT—6</a:t>
            </a:r>
            <a:endParaRPr sz="12000">
              <a:latin typeface="Calibri"/>
              <a:ea typeface="Calibri"/>
              <a:cs typeface="Calibri"/>
              <a:sym typeface="Calibri"/>
            </a:endParaRP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7" name="Shape 537"/>
        <p:cNvGrpSpPr/>
        <p:nvPr/>
      </p:nvGrpSpPr>
      <p:grpSpPr>
        <a:xfrm>
          <a:off x="0" y="0"/>
          <a:ext cx="0" cy="0"/>
          <a:chOff x="0" y="0"/>
          <a:chExt cx="0" cy="0"/>
        </a:xfrm>
      </p:grpSpPr>
      <p:sp>
        <p:nvSpPr>
          <p:cNvPr id="538" name="Google Shape;538;p77"/>
          <p:cNvSpPr txBox="1"/>
          <p:nvPr>
            <p:ph type="title"/>
          </p:nvPr>
        </p:nvSpPr>
        <p:spPr>
          <a:xfrm>
            <a:off x="170550" y="74850"/>
            <a:ext cx="11850900" cy="613200"/>
          </a:xfrm>
          <a:prstGeom prst="rect">
            <a:avLst/>
          </a:prstGeom>
        </p:spPr>
        <p:txBody>
          <a:bodyPr anchorCtr="0" anchor="b" bIns="45700" lIns="91425" spcFirstLastPara="1" rIns="91425" wrap="square" tIns="45700">
            <a:normAutofit fontScale="90000"/>
          </a:bodyPr>
          <a:lstStyle/>
          <a:p>
            <a:pPr indent="0" lvl="0" marL="0" rtl="0" algn="ctr">
              <a:spcBef>
                <a:spcPts val="0"/>
              </a:spcBef>
              <a:spcAft>
                <a:spcPts val="0"/>
              </a:spcAft>
              <a:buNone/>
            </a:pPr>
            <a:r>
              <a:rPr b="1" lang="en-US" sz="4300" u="sng"/>
              <a:t>Progress Updated : 24 April</a:t>
            </a:r>
            <a:endParaRPr b="1" sz="4300" u="sng"/>
          </a:p>
        </p:txBody>
      </p:sp>
      <p:sp>
        <p:nvSpPr>
          <p:cNvPr id="539" name="Google Shape;539;p77"/>
          <p:cNvSpPr txBox="1"/>
          <p:nvPr>
            <p:ph idx="1" type="body"/>
          </p:nvPr>
        </p:nvSpPr>
        <p:spPr>
          <a:xfrm>
            <a:off x="602325" y="772150"/>
            <a:ext cx="11149800" cy="5744100"/>
          </a:xfrm>
          <a:prstGeom prst="rect">
            <a:avLst/>
          </a:prstGeom>
        </p:spPr>
        <p:txBody>
          <a:bodyPr anchorCtr="0" anchor="t" bIns="45700" lIns="91425" spcFirstLastPara="1" rIns="91425" wrap="square" tIns="45700">
            <a:noAutofit/>
          </a:bodyPr>
          <a:lstStyle/>
          <a:p>
            <a:pPr indent="-431800" lvl="0" marL="457200" rtl="0" algn="just">
              <a:lnSpc>
                <a:spcPct val="150000"/>
              </a:lnSpc>
              <a:spcBef>
                <a:spcPts val="1000"/>
              </a:spcBef>
              <a:spcAft>
                <a:spcPts val="0"/>
              </a:spcAft>
              <a:buSzPts val="3200"/>
              <a:buAutoNum type="arabicPeriod"/>
            </a:pPr>
            <a:r>
              <a:rPr lang="en-US" sz="3200"/>
              <a:t>The </a:t>
            </a:r>
            <a:r>
              <a:rPr lang="en-US" sz="3200"/>
              <a:t>remaining</a:t>
            </a:r>
            <a:r>
              <a:rPr lang="en-US" sz="3200"/>
              <a:t> model i.e; </a:t>
            </a:r>
            <a:r>
              <a:rPr b="1" lang="en-US" sz="3400" u="sng">
                <a:solidFill>
                  <a:srgbClr val="38761D"/>
                </a:solidFill>
              </a:rPr>
              <a:t>Weighted LSTM</a:t>
            </a:r>
            <a:r>
              <a:rPr lang="en-US" sz="3200"/>
              <a:t> also implemented fully with Results regarding </a:t>
            </a:r>
            <a:r>
              <a:rPr b="1" lang="en-US" sz="3200">
                <a:solidFill>
                  <a:srgbClr val="0D0D0D"/>
                </a:solidFill>
              </a:rPr>
              <a:t>Accuracy (%), Loss </a:t>
            </a:r>
            <a:r>
              <a:rPr b="1" lang="en-US" sz="3200">
                <a:solidFill>
                  <a:srgbClr val="0D0D0D"/>
                </a:solidFill>
              </a:rPr>
              <a:t>(%)</a:t>
            </a:r>
            <a:r>
              <a:rPr b="1" lang="en-US" sz="3200">
                <a:solidFill>
                  <a:srgbClr val="0D0D0D"/>
                </a:solidFill>
              </a:rPr>
              <a:t> and F1</a:t>
            </a:r>
            <a:r>
              <a:rPr b="1" lang="en-US" sz="3200">
                <a:solidFill>
                  <a:srgbClr val="0D0D0D"/>
                </a:solidFill>
              </a:rPr>
              <a:t>(%)</a:t>
            </a:r>
            <a:r>
              <a:rPr b="1" lang="en-US" sz="3200">
                <a:solidFill>
                  <a:srgbClr val="0D0D0D"/>
                </a:solidFill>
              </a:rPr>
              <a:t> score  attached.</a:t>
            </a:r>
            <a:endParaRPr b="1" sz="3200">
              <a:solidFill>
                <a:srgbClr val="0D0D0D"/>
              </a:solidFill>
            </a:endParaRPr>
          </a:p>
          <a:p>
            <a:pPr indent="-431800" lvl="0" marL="457200" rtl="0" algn="just">
              <a:lnSpc>
                <a:spcPct val="150000"/>
              </a:lnSpc>
              <a:spcBef>
                <a:spcPts val="0"/>
              </a:spcBef>
              <a:spcAft>
                <a:spcPts val="0"/>
              </a:spcAft>
              <a:buSzPts val="3200"/>
              <a:buAutoNum type="arabicPeriod"/>
            </a:pPr>
            <a:r>
              <a:rPr lang="en-US" sz="3200"/>
              <a:t>Comparison</a:t>
            </a:r>
            <a:r>
              <a:rPr lang="en-US" sz="3200"/>
              <a:t> of all the Implemented models being also tabulated and attached.</a:t>
            </a:r>
            <a:endParaRPr sz="3200"/>
          </a:p>
          <a:p>
            <a:pPr indent="-431800" lvl="0" marL="457200" rtl="0" algn="just">
              <a:lnSpc>
                <a:spcPct val="150000"/>
              </a:lnSpc>
              <a:spcBef>
                <a:spcPts val="0"/>
              </a:spcBef>
              <a:spcAft>
                <a:spcPts val="0"/>
              </a:spcAft>
              <a:buSzPts val="3200"/>
              <a:buAutoNum type="arabicPeriod"/>
            </a:pPr>
            <a:r>
              <a:rPr lang="en-US" sz="3200"/>
              <a:t>Image Generation Task implemented .</a:t>
            </a:r>
            <a:endParaRPr sz="3200"/>
          </a:p>
          <a:p>
            <a:pPr indent="-431800" lvl="0" marL="457200" rtl="0" algn="just">
              <a:lnSpc>
                <a:spcPct val="150000"/>
              </a:lnSpc>
              <a:spcBef>
                <a:spcPts val="0"/>
              </a:spcBef>
              <a:spcAft>
                <a:spcPts val="0"/>
              </a:spcAft>
              <a:buSzPts val="3200"/>
              <a:buAutoNum type="arabicPeriod"/>
            </a:pPr>
            <a:r>
              <a:rPr lang="en-US" sz="3200"/>
              <a:t>Boundary classification task on</a:t>
            </a:r>
            <a:r>
              <a:rPr lang="en-US" sz="3200"/>
              <a:t> one </a:t>
            </a:r>
            <a:r>
              <a:rPr lang="en-US" sz="3200"/>
              <a:t>CNN model </a:t>
            </a:r>
            <a:r>
              <a:rPr lang="en-US" sz="3200"/>
              <a:t>(partially completed ).</a:t>
            </a:r>
            <a:endParaRPr sz="3200"/>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4" name="Shape 544"/>
        <p:cNvGrpSpPr/>
        <p:nvPr/>
      </p:nvGrpSpPr>
      <p:grpSpPr>
        <a:xfrm>
          <a:off x="0" y="0"/>
          <a:ext cx="0" cy="0"/>
          <a:chOff x="0" y="0"/>
          <a:chExt cx="0" cy="0"/>
        </a:xfrm>
      </p:grpSpPr>
      <p:sp>
        <p:nvSpPr>
          <p:cNvPr id="545" name="Google Shape;545;p78"/>
          <p:cNvSpPr txBox="1"/>
          <p:nvPr>
            <p:ph idx="4294967295" type="title"/>
          </p:nvPr>
        </p:nvSpPr>
        <p:spPr>
          <a:xfrm>
            <a:off x="110100" y="2151650"/>
            <a:ext cx="11971800" cy="27837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b="1" lang="en-US" sz="8033" u="sng"/>
              <a:t>RESULTS (part–2) </a:t>
            </a:r>
            <a:endParaRPr b="1" sz="8033" u="sng"/>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0" name="Shape 550"/>
        <p:cNvGrpSpPr/>
        <p:nvPr/>
      </p:nvGrpSpPr>
      <p:grpSpPr>
        <a:xfrm>
          <a:off x="0" y="0"/>
          <a:ext cx="0" cy="0"/>
          <a:chOff x="0" y="0"/>
          <a:chExt cx="0" cy="0"/>
        </a:xfrm>
      </p:grpSpPr>
      <p:pic>
        <p:nvPicPr>
          <p:cNvPr id="551" name="Google Shape;551;p79"/>
          <p:cNvPicPr preferRelativeResize="0"/>
          <p:nvPr/>
        </p:nvPicPr>
        <p:blipFill>
          <a:blip r:embed="rId3">
            <a:alphaModFix/>
          </a:blip>
          <a:stretch>
            <a:fillRect/>
          </a:stretch>
        </p:blipFill>
        <p:spPr>
          <a:xfrm>
            <a:off x="462250" y="969300"/>
            <a:ext cx="11037774" cy="5627025"/>
          </a:xfrm>
          <a:prstGeom prst="rect">
            <a:avLst/>
          </a:prstGeom>
          <a:noFill/>
          <a:ln>
            <a:noFill/>
          </a:ln>
        </p:spPr>
      </p:pic>
      <p:sp>
        <p:nvSpPr>
          <p:cNvPr id="552" name="Google Shape;552;p79"/>
          <p:cNvSpPr txBox="1"/>
          <p:nvPr>
            <p:ph idx="4294967295" type="title"/>
          </p:nvPr>
        </p:nvSpPr>
        <p:spPr>
          <a:xfrm>
            <a:off x="6975" y="184900"/>
            <a:ext cx="12192000" cy="700500"/>
          </a:xfrm>
          <a:prstGeom prst="rect">
            <a:avLst/>
          </a:prstGeom>
        </p:spPr>
        <p:txBody>
          <a:bodyPr anchorCtr="0" anchor="ctr" bIns="45700" lIns="91425" spcFirstLastPara="1" rIns="91425" wrap="square" tIns="45700">
            <a:normAutofit fontScale="90000"/>
          </a:bodyPr>
          <a:lstStyle/>
          <a:p>
            <a:pPr indent="0" lvl="0" marL="0" rtl="0" algn="ctr">
              <a:spcBef>
                <a:spcPts val="0"/>
              </a:spcBef>
              <a:spcAft>
                <a:spcPts val="0"/>
              </a:spcAft>
              <a:buNone/>
            </a:pPr>
            <a:r>
              <a:rPr b="1" lang="en-US" sz="5400" u="sng"/>
              <a:t>RESULTS USING WEIGHTED LSTM</a:t>
            </a:r>
            <a:endParaRPr b="1" sz="5400" u="sng"/>
          </a:p>
        </p:txBody>
      </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7" name="Shape 557"/>
        <p:cNvGrpSpPr/>
        <p:nvPr/>
      </p:nvGrpSpPr>
      <p:grpSpPr>
        <a:xfrm>
          <a:off x="0" y="0"/>
          <a:ext cx="0" cy="0"/>
          <a:chOff x="0" y="0"/>
          <a:chExt cx="0" cy="0"/>
        </a:xfrm>
      </p:grpSpPr>
      <p:sp>
        <p:nvSpPr>
          <p:cNvPr id="558" name="Google Shape;558;p80"/>
          <p:cNvSpPr txBox="1"/>
          <p:nvPr>
            <p:ph idx="4294967295" type="title"/>
          </p:nvPr>
        </p:nvSpPr>
        <p:spPr>
          <a:xfrm>
            <a:off x="110100" y="1857500"/>
            <a:ext cx="11971800" cy="27837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b="1" lang="en-US" sz="8033" u="sng"/>
              <a:t>RESULTS Comparision </a:t>
            </a:r>
            <a:endParaRPr b="1" sz="8033" u="sng"/>
          </a:p>
          <a:p>
            <a:pPr indent="0" lvl="0" marL="0" rtl="0" algn="ctr">
              <a:spcBef>
                <a:spcPts val="0"/>
              </a:spcBef>
              <a:spcAft>
                <a:spcPts val="0"/>
              </a:spcAft>
              <a:buNone/>
            </a:pPr>
            <a:r>
              <a:rPr b="1" lang="en-US" sz="8033" u="sng"/>
              <a:t>(3 Models) </a:t>
            </a:r>
            <a:endParaRPr b="1" sz="8033" u="sng"/>
          </a:p>
        </p:txBody>
      </p:sp>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3" name="Shape 563"/>
        <p:cNvGrpSpPr/>
        <p:nvPr/>
      </p:nvGrpSpPr>
      <p:grpSpPr>
        <a:xfrm>
          <a:off x="0" y="0"/>
          <a:ext cx="0" cy="0"/>
          <a:chOff x="0" y="0"/>
          <a:chExt cx="0" cy="0"/>
        </a:xfrm>
      </p:grpSpPr>
      <p:pic>
        <p:nvPicPr>
          <p:cNvPr id="564" name="Google Shape;564;p81"/>
          <p:cNvPicPr preferRelativeResize="0"/>
          <p:nvPr/>
        </p:nvPicPr>
        <p:blipFill>
          <a:blip r:embed="rId3">
            <a:alphaModFix/>
          </a:blip>
          <a:stretch>
            <a:fillRect/>
          </a:stretch>
        </p:blipFill>
        <p:spPr>
          <a:xfrm>
            <a:off x="73500" y="66675"/>
            <a:ext cx="7143750" cy="6791325"/>
          </a:xfrm>
          <a:prstGeom prst="rect">
            <a:avLst/>
          </a:prstGeom>
          <a:noFill/>
          <a:ln>
            <a:noFill/>
          </a:ln>
        </p:spPr>
      </p:pic>
      <p:pic>
        <p:nvPicPr>
          <p:cNvPr id="565" name="Google Shape;565;p81"/>
          <p:cNvPicPr preferRelativeResize="0"/>
          <p:nvPr/>
        </p:nvPicPr>
        <p:blipFill>
          <a:blip r:embed="rId4">
            <a:alphaModFix/>
          </a:blip>
          <a:stretch>
            <a:fillRect/>
          </a:stretch>
        </p:blipFill>
        <p:spPr>
          <a:xfrm>
            <a:off x="7139000" y="66675"/>
            <a:ext cx="5322800" cy="6791325"/>
          </a:xfrm>
          <a:prstGeom prst="rect">
            <a:avLst/>
          </a:prstGeom>
          <a:noFill/>
          <a:ln>
            <a:noFill/>
          </a:ln>
        </p:spPr>
      </p:pic>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0" name="Shape 570"/>
        <p:cNvGrpSpPr/>
        <p:nvPr/>
      </p:nvGrpSpPr>
      <p:grpSpPr>
        <a:xfrm>
          <a:off x="0" y="0"/>
          <a:ext cx="0" cy="0"/>
          <a:chOff x="0" y="0"/>
          <a:chExt cx="0" cy="0"/>
        </a:xfrm>
      </p:grpSpPr>
      <p:sp>
        <p:nvSpPr>
          <p:cNvPr id="571" name="Google Shape;571;p82"/>
          <p:cNvSpPr txBox="1"/>
          <p:nvPr>
            <p:ph type="title"/>
          </p:nvPr>
        </p:nvSpPr>
        <p:spPr>
          <a:xfrm>
            <a:off x="949500" y="2507375"/>
            <a:ext cx="10515600" cy="13257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b="1" lang="en-US" sz="5400" u="sng"/>
              <a:t>GENERATED IMAGES</a:t>
            </a:r>
            <a:endParaRPr b="1" sz="5400" u="sng"/>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0"/>
          <p:cNvSpPr txBox="1"/>
          <p:nvPr>
            <p:ph idx="1" type="body"/>
          </p:nvPr>
        </p:nvSpPr>
        <p:spPr>
          <a:xfrm>
            <a:off x="952500" y="1325875"/>
            <a:ext cx="10440300" cy="4596900"/>
          </a:xfrm>
          <a:prstGeom prst="rect">
            <a:avLst/>
          </a:prstGeom>
          <a:noFill/>
          <a:ln>
            <a:noFill/>
          </a:ln>
        </p:spPr>
        <p:txBody>
          <a:bodyPr anchorCtr="0" anchor="t" bIns="45700" lIns="91425" spcFirstLastPara="1" rIns="91425" wrap="square" tIns="45700">
            <a:noAutofit/>
          </a:bodyPr>
          <a:lstStyle/>
          <a:p>
            <a:pPr indent="0" lvl="0" marL="0" rtl="0" algn="just">
              <a:spcBef>
                <a:spcPts val="1000"/>
              </a:spcBef>
              <a:spcAft>
                <a:spcPts val="0"/>
              </a:spcAft>
              <a:buClr>
                <a:schemeClr val="dk1"/>
              </a:buClr>
              <a:buSzPts val="2800"/>
              <a:buFont typeface="Noto Sans Symbols"/>
              <a:buNone/>
            </a:pPr>
            <a:r>
              <a:rPr lang="en-US" sz="2800"/>
              <a:t>1) </a:t>
            </a:r>
            <a:r>
              <a:rPr lang="en-US" sz="2400"/>
              <a:t>THE TERM "TILES" REFERS TO THE GEOGRAPHICAL DIVISION OF THE AUSTRIAN COUNTRY INTO SMALLER UNITS, EACH COVERED BY A SENTINEL 2 SATELLITE IMAGE. </a:t>
            </a:r>
            <a:endParaRPr sz="2400"/>
          </a:p>
          <a:p>
            <a:pPr indent="0" lvl="0" marL="0" rtl="0" algn="just">
              <a:spcBef>
                <a:spcPts val="1000"/>
              </a:spcBef>
              <a:spcAft>
                <a:spcPts val="0"/>
              </a:spcAft>
              <a:buClr>
                <a:schemeClr val="dk1"/>
              </a:buClr>
              <a:buSzPts val="2800"/>
              <a:buFont typeface="Noto Sans Symbols"/>
              <a:buNone/>
            </a:pPr>
            <a:r>
              <a:t/>
            </a:r>
            <a:endParaRPr sz="2400"/>
          </a:p>
          <a:p>
            <a:pPr indent="0" lvl="0" marL="0" rtl="0" algn="just">
              <a:lnSpc>
                <a:spcPct val="90000"/>
              </a:lnSpc>
              <a:spcBef>
                <a:spcPts val="1000"/>
              </a:spcBef>
              <a:spcAft>
                <a:spcPts val="0"/>
              </a:spcAft>
              <a:buClr>
                <a:schemeClr val="dk1"/>
              </a:buClr>
              <a:buSzPts val="2800"/>
              <a:buFont typeface="Noto Sans Symbols"/>
              <a:buNone/>
            </a:pPr>
            <a:r>
              <a:rPr lang="en-US" sz="2800"/>
              <a:t>2</a:t>
            </a:r>
            <a:r>
              <a:rPr lang="en-US" sz="2800">
                <a:solidFill>
                  <a:schemeClr val="dk1"/>
                </a:solidFill>
                <a:latin typeface="Calibri"/>
                <a:ea typeface="Calibri"/>
                <a:cs typeface="Calibri"/>
                <a:sym typeface="Calibri"/>
              </a:rPr>
              <a:t>) </a:t>
            </a:r>
            <a:r>
              <a:rPr b="1" lang="en-US" sz="2400" u="sng">
                <a:solidFill>
                  <a:schemeClr val="dk1"/>
                </a:solidFill>
                <a:latin typeface="Calibri"/>
                <a:ea typeface="Calibri"/>
                <a:cs typeface="Calibri"/>
                <a:sym typeface="Calibri"/>
              </a:rPr>
              <a:t>GEOGRAPHICAL COVERAGE</a:t>
            </a:r>
            <a:r>
              <a:rPr lang="en-US" sz="2800">
                <a:solidFill>
                  <a:schemeClr val="dk1"/>
                </a:solidFill>
                <a:latin typeface="Calibri"/>
                <a:ea typeface="Calibri"/>
                <a:cs typeface="Calibri"/>
                <a:sym typeface="Calibri"/>
              </a:rPr>
              <a:t>: The Austrian country is covered by 15 Sentinel 2 tiles. These tiles represent specific geographic regions within Austria.</a:t>
            </a:r>
            <a:endParaRPr sz="2400">
              <a:solidFill>
                <a:schemeClr val="dk1"/>
              </a:solidFill>
            </a:endParaRPr>
          </a:p>
        </p:txBody>
      </p:sp>
      <p:sp>
        <p:nvSpPr>
          <p:cNvPr id="134" name="Google Shape;134;p20"/>
          <p:cNvSpPr txBox="1"/>
          <p:nvPr/>
        </p:nvSpPr>
        <p:spPr>
          <a:xfrm>
            <a:off x="0" y="434725"/>
            <a:ext cx="12192000" cy="6513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3100" u="sng" cap="none" strike="noStrike">
                <a:solidFill>
                  <a:srgbClr val="0D0D0D"/>
                </a:solidFill>
                <a:latin typeface="Calibri"/>
                <a:ea typeface="Calibri"/>
                <a:cs typeface="Calibri"/>
                <a:sym typeface="Calibri"/>
              </a:rPr>
              <a:t>IN THE CONTEXT OF THE ARTICLE</a:t>
            </a:r>
            <a:endParaRPr sz="2100">
              <a:solidFill>
                <a:srgbClr val="0D0D0D"/>
              </a:solidFill>
            </a:endParaRPr>
          </a:p>
        </p:txBody>
      </p:sp>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6" name="Shape 576"/>
        <p:cNvGrpSpPr/>
        <p:nvPr/>
      </p:nvGrpSpPr>
      <p:grpSpPr>
        <a:xfrm>
          <a:off x="0" y="0"/>
          <a:ext cx="0" cy="0"/>
          <a:chOff x="0" y="0"/>
          <a:chExt cx="0" cy="0"/>
        </a:xfrm>
      </p:grpSpPr>
      <p:sp>
        <p:nvSpPr>
          <p:cNvPr id="577" name="Google Shape;577;p83"/>
          <p:cNvSpPr txBox="1"/>
          <p:nvPr>
            <p:ph type="title"/>
          </p:nvPr>
        </p:nvSpPr>
        <p:spPr>
          <a:xfrm>
            <a:off x="0" y="416525"/>
            <a:ext cx="12122700" cy="6447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SzPts val="990"/>
              <a:buNone/>
            </a:pPr>
            <a:r>
              <a:rPr b="1" lang="en-US" sz="5360" u="sng"/>
              <a:t>Crop [Tile-</a:t>
            </a:r>
            <a:r>
              <a:rPr b="1" lang="en-US" sz="5360" u="sng"/>
              <a:t>32TPT &amp; </a:t>
            </a:r>
            <a:r>
              <a:rPr b="1" lang="en-US" sz="5360" u="sng"/>
              <a:t>Type-0] - Image</a:t>
            </a:r>
            <a:endParaRPr b="1" sz="5360" u="sng"/>
          </a:p>
        </p:txBody>
      </p:sp>
      <p:pic>
        <p:nvPicPr>
          <p:cNvPr id="578" name="Google Shape;578;p83"/>
          <p:cNvPicPr preferRelativeResize="0"/>
          <p:nvPr/>
        </p:nvPicPr>
        <p:blipFill>
          <a:blip r:embed="rId3">
            <a:alphaModFix/>
          </a:blip>
          <a:stretch>
            <a:fillRect/>
          </a:stretch>
        </p:blipFill>
        <p:spPr>
          <a:xfrm>
            <a:off x="3686650" y="1893800"/>
            <a:ext cx="4476500" cy="4650425"/>
          </a:xfrm>
          <a:prstGeom prst="rect">
            <a:avLst/>
          </a:prstGeom>
          <a:noFill/>
          <a:ln>
            <a:noFill/>
          </a:ln>
        </p:spPr>
      </p:pic>
      <p:sp>
        <p:nvSpPr>
          <p:cNvPr id="579" name="Google Shape;579;p83"/>
          <p:cNvSpPr txBox="1"/>
          <p:nvPr/>
        </p:nvSpPr>
        <p:spPr>
          <a:xfrm>
            <a:off x="126075" y="1165400"/>
            <a:ext cx="11906400" cy="728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3800">
                <a:solidFill>
                  <a:schemeClr val="dk1"/>
                </a:solidFill>
                <a:latin typeface="Calibri"/>
                <a:ea typeface="Calibri"/>
                <a:cs typeface="Calibri"/>
                <a:sym typeface="Calibri"/>
              </a:rPr>
              <a:t>Attention-based Transformer</a:t>
            </a:r>
            <a:r>
              <a:rPr lang="en-US" sz="3800">
                <a:solidFill>
                  <a:schemeClr val="dk1"/>
                </a:solidFill>
                <a:latin typeface="Calibri"/>
                <a:ea typeface="Calibri"/>
                <a:cs typeface="Calibri"/>
                <a:sym typeface="Calibri"/>
              </a:rPr>
              <a:t> model is used .</a:t>
            </a:r>
            <a:endParaRPr sz="3800">
              <a:solidFill>
                <a:schemeClr val="dk1"/>
              </a:solidFill>
              <a:latin typeface="Calibri"/>
              <a:ea typeface="Calibri"/>
              <a:cs typeface="Calibri"/>
              <a:sym typeface="Calibri"/>
            </a:endParaRPr>
          </a:p>
        </p:txBody>
      </p:sp>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4" name="Shape 584"/>
        <p:cNvGrpSpPr/>
        <p:nvPr/>
      </p:nvGrpSpPr>
      <p:grpSpPr>
        <a:xfrm>
          <a:off x="0" y="0"/>
          <a:ext cx="0" cy="0"/>
          <a:chOff x="0" y="0"/>
          <a:chExt cx="0" cy="0"/>
        </a:xfrm>
      </p:grpSpPr>
      <p:pic>
        <p:nvPicPr>
          <p:cNvPr id="585" name="Google Shape;585;p84"/>
          <p:cNvPicPr preferRelativeResize="0"/>
          <p:nvPr/>
        </p:nvPicPr>
        <p:blipFill>
          <a:blip r:embed="rId3">
            <a:alphaModFix/>
          </a:blip>
          <a:stretch>
            <a:fillRect/>
          </a:stretch>
        </p:blipFill>
        <p:spPr>
          <a:xfrm>
            <a:off x="722400" y="1332875"/>
            <a:ext cx="10893149" cy="5125075"/>
          </a:xfrm>
          <a:prstGeom prst="rect">
            <a:avLst/>
          </a:prstGeom>
          <a:noFill/>
          <a:ln>
            <a:noFill/>
          </a:ln>
        </p:spPr>
      </p:pic>
      <p:sp>
        <p:nvSpPr>
          <p:cNvPr id="586" name="Google Shape;586;p84"/>
          <p:cNvSpPr txBox="1"/>
          <p:nvPr>
            <p:ph type="title"/>
          </p:nvPr>
        </p:nvSpPr>
        <p:spPr>
          <a:xfrm>
            <a:off x="0" y="132000"/>
            <a:ext cx="12122700" cy="644700"/>
          </a:xfrm>
          <a:prstGeom prst="rect">
            <a:avLst/>
          </a:prstGeom>
        </p:spPr>
        <p:txBody>
          <a:bodyPr anchorCtr="0" anchor="ctr" bIns="45700" lIns="91425" spcFirstLastPara="1" rIns="91425" wrap="square" tIns="45700">
            <a:normAutofit fontScale="90000"/>
          </a:bodyPr>
          <a:lstStyle/>
          <a:p>
            <a:pPr indent="0" lvl="0" marL="0" rtl="0" algn="ctr">
              <a:spcBef>
                <a:spcPts val="0"/>
              </a:spcBef>
              <a:spcAft>
                <a:spcPts val="0"/>
              </a:spcAft>
              <a:buNone/>
            </a:pPr>
            <a:r>
              <a:rPr b="1" lang="en-US" sz="5400" u="sng"/>
              <a:t>Crop [Tile-32TPT &amp; Type-0] - Pixel CSV file</a:t>
            </a:r>
            <a:endParaRPr b="1" sz="5400" u="sng"/>
          </a:p>
        </p:txBody>
      </p:sp>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1" name="Shape 591"/>
        <p:cNvGrpSpPr/>
        <p:nvPr/>
      </p:nvGrpSpPr>
      <p:grpSpPr>
        <a:xfrm>
          <a:off x="0" y="0"/>
          <a:ext cx="0" cy="0"/>
          <a:chOff x="0" y="0"/>
          <a:chExt cx="0" cy="0"/>
        </a:xfrm>
      </p:grpSpPr>
      <p:pic>
        <p:nvPicPr>
          <p:cNvPr id="592" name="Google Shape;592;p85"/>
          <p:cNvPicPr preferRelativeResize="0"/>
          <p:nvPr/>
        </p:nvPicPr>
        <p:blipFill>
          <a:blip r:embed="rId3">
            <a:alphaModFix/>
          </a:blip>
          <a:stretch>
            <a:fillRect/>
          </a:stretch>
        </p:blipFill>
        <p:spPr>
          <a:xfrm>
            <a:off x="7313425" y="1902525"/>
            <a:ext cx="2978525" cy="4144000"/>
          </a:xfrm>
          <a:prstGeom prst="rect">
            <a:avLst/>
          </a:prstGeom>
          <a:noFill/>
          <a:ln>
            <a:noFill/>
          </a:ln>
        </p:spPr>
      </p:pic>
      <p:pic>
        <p:nvPicPr>
          <p:cNvPr id="593" name="Google Shape;593;p85"/>
          <p:cNvPicPr preferRelativeResize="0"/>
          <p:nvPr/>
        </p:nvPicPr>
        <p:blipFill>
          <a:blip r:embed="rId4">
            <a:alphaModFix/>
          </a:blip>
          <a:stretch>
            <a:fillRect/>
          </a:stretch>
        </p:blipFill>
        <p:spPr>
          <a:xfrm>
            <a:off x="697675" y="1741075"/>
            <a:ext cx="6615750" cy="4409675"/>
          </a:xfrm>
          <a:prstGeom prst="rect">
            <a:avLst/>
          </a:prstGeom>
          <a:noFill/>
          <a:ln>
            <a:noFill/>
          </a:ln>
        </p:spPr>
      </p:pic>
      <p:sp>
        <p:nvSpPr>
          <p:cNvPr id="594" name="Google Shape;594;p85"/>
          <p:cNvSpPr txBox="1"/>
          <p:nvPr>
            <p:ph type="title"/>
          </p:nvPr>
        </p:nvSpPr>
        <p:spPr>
          <a:xfrm>
            <a:off x="0" y="416525"/>
            <a:ext cx="12122700" cy="644700"/>
          </a:xfrm>
          <a:prstGeom prst="rect">
            <a:avLst/>
          </a:prstGeom>
        </p:spPr>
        <p:txBody>
          <a:bodyPr anchorCtr="0" anchor="ctr" bIns="45700" lIns="91425" spcFirstLastPara="1" rIns="91425" wrap="square" tIns="45700">
            <a:normAutofit fontScale="90000"/>
          </a:bodyPr>
          <a:lstStyle/>
          <a:p>
            <a:pPr indent="0" lvl="0" marL="0" rtl="0" algn="ctr">
              <a:spcBef>
                <a:spcPts val="0"/>
              </a:spcBef>
              <a:spcAft>
                <a:spcPts val="0"/>
              </a:spcAft>
              <a:buNone/>
            </a:pPr>
            <a:r>
              <a:rPr b="1" lang="en-US" sz="5400" u="sng"/>
              <a:t>Crop [Tile-32TPT &amp; Type-0] - CrossVerification</a:t>
            </a:r>
            <a:endParaRPr b="1" sz="5400" u="sng"/>
          </a:p>
        </p:txBody>
      </p:sp>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9" name="Shape 599"/>
        <p:cNvGrpSpPr/>
        <p:nvPr/>
      </p:nvGrpSpPr>
      <p:grpSpPr>
        <a:xfrm>
          <a:off x="0" y="0"/>
          <a:ext cx="0" cy="0"/>
          <a:chOff x="0" y="0"/>
          <a:chExt cx="0" cy="0"/>
        </a:xfrm>
      </p:grpSpPr>
      <p:sp>
        <p:nvSpPr>
          <p:cNvPr id="600" name="Google Shape;600;p86"/>
          <p:cNvSpPr txBox="1"/>
          <p:nvPr>
            <p:ph type="title"/>
          </p:nvPr>
        </p:nvSpPr>
        <p:spPr>
          <a:xfrm>
            <a:off x="1036350" y="1109650"/>
            <a:ext cx="10576500" cy="5514300"/>
          </a:xfrm>
          <a:prstGeom prst="rect">
            <a:avLst/>
          </a:prstGeom>
        </p:spPr>
        <p:txBody>
          <a:bodyPr anchorCtr="0" anchor="ctr" bIns="45700" lIns="91425" spcFirstLastPara="1" rIns="91425" wrap="square" tIns="45700">
            <a:noAutofit/>
          </a:bodyPr>
          <a:lstStyle/>
          <a:p>
            <a:pPr indent="-393700" lvl="0" marL="457200" rtl="0" algn="just">
              <a:spcBef>
                <a:spcPts val="0"/>
              </a:spcBef>
              <a:spcAft>
                <a:spcPts val="0"/>
              </a:spcAft>
              <a:buSzPts val="2600"/>
              <a:buAutoNum type="arabicParenR"/>
            </a:pPr>
            <a:r>
              <a:rPr lang="en-US" sz="2600"/>
              <a:t>Reflectance value of a pixel captured across 9 spectral bands corresponds to light reflected by the surface at that pixel across various wavelengths.</a:t>
            </a:r>
            <a:endParaRPr sz="2600"/>
          </a:p>
          <a:p>
            <a:pPr indent="0" lvl="0" marL="0" rtl="0" algn="just">
              <a:spcBef>
                <a:spcPts val="0"/>
              </a:spcBef>
              <a:spcAft>
                <a:spcPts val="0"/>
              </a:spcAft>
              <a:buNone/>
            </a:pPr>
            <a:r>
              <a:t/>
            </a:r>
            <a:endParaRPr sz="2600"/>
          </a:p>
          <a:p>
            <a:pPr indent="-393700" lvl="0" marL="457200" rtl="0" algn="just">
              <a:spcBef>
                <a:spcPts val="0"/>
              </a:spcBef>
              <a:spcAft>
                <a:spcPts val="0"/>
              </a:spcAft>
              <a:buSzPts val="2600"/>
              <a:buAutoNum type="arabicParenR"/>
            </a:pPr>
            <a:r>
              <a:rPr lang="en-US" sz="2600"/>
              <a:t>Represented as grayscale intensity–</a:t>
            </a:r>
            <a:endParaRPr sz="2600"/>
          </a:p>
          <a:p>
            <a:pPr indent="0" lvl="0" marL="457200" rtl="0" algn="just">
              <a:spcBef>
                <a:spcPts val="0"/>
              </a:spcBef>
              <a:spcAft>
                <a:spcPts val="0"/>
              </a:spcAft>
              <a:buNone/>
            </a:pPr>
            <a:r>
              <a:rPr lang="en-US" sz="2600"/>
              <a:t>higher values = brighter pixels </a:t>
            </a:r>
            <a:endParaRPr sz="2600"/>
          </a:p>
          <a:p>
            <a:pPr indent="0" lvl="0" marL="457200" rtl="0" algn="just">
              <a:spcBef>
                <a:spcPts val="0"/>
              </a:spcBef>
              <a:spcAft>
                <a:spcPts val="0"/>
              </a:spcAft>
              <a:buNone/>
            </a:pPr>
            <a:r>
              <a:rPr lang="en-US" sz="2600"/>
              <a:t>lower values = darker pixels.</a:t>
            </a:r>
            <a:endParaRPr sz="2600"/>
          </a:p>
          <a:p>
            <a:pPr indent="0" lvl="0" marL="0" rtl="0" algn="just">
              <a:spcBef>
                <a:spcPts val="0"/>
              </a:spcBef>
              <a:spcAft>
                <a:spcPts val="0"/>
              </a:spcAft>
              <a:buNone/>
            </a:pPr>
            <a:r>
              <a:t/>
            </a:r>
            <a:endParaRPr sz="2600"/>
          </a:p>
          <a:p>
            <a:pPr indent="-393700" lvl="0" marL="457200" rtl="0" algn="just">
              <a:spcBef>
                <a:spcPts val="0"/>
              </a:spcBef>
              <a:spcAft>
                <a:spcPts val="0"/>
              </a:spcAft>
              <a:buSzPts val="2600"/>
              <a:buAutoNum type="arabicParenR"/>
            </a:pPr>
            <a:r>
              <a:rPr lang="en-US" sz="2600"/>
              <a:t>Each band corresponds to specific wavelengths capturing different surface characteristics.</a:t>
            </a:r>
            <a:endParaRPr sz="2600"/>
          </a:p>
          <a:p>
            <a:pPr indent="0" lvl="0" marL="0" rtl="0" algn="just">
              <a:spcBef>
                <a:spcPts val="0"/>
              </a:spcBef>
              <a:spcAft>
                <a:spcPts val="0"/>
              </a:spcAft>
              <a:buNone/>
            </a:pPr>
            <a:r>
              <a:t/>
            </a:r>
            <a:endParaRPr sz="2600"/>
          </a:p>
          <a:p>
            <a:pPr indent="0" lvl="0" marL="457200" rtl="0" algn="just">
              <a:spcBef>
                <a:spcPts val="0"/>
              </a:spcBef>
              <a:spcAft>
                <a:spcPts val="0"/>
              </a:spcAft>
              <a:buNone/>
            </a:pPr>
            <a:r>
              <a:t/>
            </a:r>
            <a:endParaRPr sz="2600"/>
          </a:p>
          <a:p>
            <a:pPr indent="-393700" lvl="0" marL="457200" rtl="0" algn="just">
              <a:spcBef>
                <a:spcPts val="0"/>
              </a:spcBef>
              <a:spcAft>
                <a:spcPts val="0"/>
              </a:spcAft>
              <a:buSzPts val="2600"/>
              <a:buAutoNum type="arabicParenR"/>
            </a:pPr>
            <a:r>
              <a:rPr lang="en-US" sz="2600"/>
              <a:t>Convert normalized values to grayscale intensity </a:t>
            </a:r>
            <a:r>
              <a:rPr b="1" lang="en-US" sz="2600" u="sng"/>
              <a:t>(0(Black)--255(White))</a:t>
            </a:r>
            <a:r>
              <a:rPr lang="en-US" sz="2600"/>
              <a:t>.</a:t>
            </a:r>
            <a:endParaRPr sz="2600"/>
          </a:p>
          <a:p>
            <a:pPr indent="0" lvl="0" marL="0" rtl="0" algn="just">
              <a:spcBef>
                <a:spcPts val="0"/>
              </a:spcBef>
              <a:spcAft>
                <a:spcPts val="0"/>
              </a:spcAft>
              <a:buSzPts val="990"/>
              <a:buNone/>
            </a:pPr>
            <a:r>
              <a:t/>
            </a:r>
            <a:endParaRPr b="1" sz="2600" u="sng"/>
          </a:p>
        </p:txBody>
      </p:sp>
      <p:sp>
        <p:nvSpPr>
          <p:cNvPr id="601" name="Google Shape;601;p86"/>
          <p:cNvSpPr txBox="1"/>
          <p:nvPr>
            <p:ph type="title"/>
          </p:nvPr>
        </p:nvSpPr>
        <p:spPr>
          <a:xfrm>
            <a:off x="0" y="198800"/>
            <a:ext cx="12192000" cy="644700"/>
          </a:xfrm>
          <a:prstGeom prst="rect">
            <a:avLst/>
          </a:prstGeom>
        </p:spPr>
        <p:txBody>
          <a:bodyPr anchorCtr="0" anchor="ctr" bIns="45700" lIns="91425" spcFirstLastPara="1" rIns="91425" wrap="square" tIns="45700">
            <a:normAutofit fontScale="90000"/>
          </a:bodyPr>
          <a:lstStyle/>
          <a:p>
            <a:pPr indent="0" lvl="0" marL="0" rtl="0" algn="ctr">
              <a:spcBef>
                <a:spcPts val="0"/>
              </a:spcBef>
              <a:spcAft>
                <a:spcPts val="0"/>
              </a:spcAft>
              <a:buNone/>
            </a:pPr>
            <a:r>
              <a:rPr b="1" lang="en-US" sz="5400" u="sng"/>
              <a:t>	OBSERVATIONS</a:t>
            </a:r>
            <a:endParaRPr b="1" sz="5400" u="sng"/>
          </a:p>
        </p:txBody>
      </p:sp>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6" name="Shape 606"/>
        <p:cNvGrpSpPr/>
        <p:nvPr/>
      </p:nvGrpSpPr>
      <p:grpSpPr>
        <a:xfrm>
          <a:off x="0" y="0"/>
          <a:ext cx="0" cy="0"/>
          <a:chOff x="0" y="0"/>
          <a:chExt cx="0" cy="0"/>
        </a:xfrm>
      </p:grpSpPr>
      <p:sp>
        <p:nvSpPr>
          <p:cNvPr id="607" name="Google Shape;607;p87"/>
          <p:cNvSpPr txBox="1"/>
          <p:nvPr>
            <p:ph type="title"/>
          </p:nvPr>
        </p:nvSpPr>
        <p:spPr>
          <a:xfrm>
            <a:off x="949500" y="2186775"/>
            <a:ext cx="10515600" cy="22953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b="1" lang="en-US" sz="6000" u="sng"/>
              <a:t>BOUNDARY CLASSIFICATION RESPONSES</a:t>
            </a:r>
            <a:endParaRPr b="1" sz="6000" u="sng"/>
          </a:p>
        </p:txBody>
      </p:sp>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2" name="Shape 612"/>
        <p:cNvGrpSpPr/>
        <p:nvPr/>
      </p:nvGrpSpPr>
      <p:grpSpPr>
        <a:xfrm>
          <a:off x="0" y="0"/>
          <a:ext cx="0" cy="0"/>
          <a:chOff x="0" y="0"/>
          <a:chExt cx="0" cy="0"/>
        </a:xfrm>
      </p:grpSpPr>
      <p:sp>
        <p:nvSpPr>
          <p:cNvPr id="613" name="Google Shape;613;p88"/>
          <p:cNvSpPr txBox="1"/>
          <p:nvPr>
            <p:ph type="title"/>
          </p:nvPr>
        </p:nvSpPr>
        <p:spPr>
          <a:xfrm>
            <a:off x="247950" y="127700"/>
            <a:ext cx="11696100" cy="9255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b="1" lang="en-US" sz="6000" u="sng"/>
              <a:t>Models</a:t>
            </a:r>
            <a:endParaRPr b="1" sz="6000" u="sng"/>
          </a:p>
        </p:txBody>
      </p:sp>
      <p:sp>
        <p:nvSpPr>
          <p:cNvPr id="614" name="Google Shape;614;p88"/>
          <p:cNvSpPr txBox="1"/>
          <p:nvPr>
            <p:ph type="title"/>
          </p:nvPr>
        </p:nvSpPr>
        <p:spPr>
          <a:xfrm>
            <a:off x="574300" y="1473575"/>
            <a:ext cx="11205900" cy="5168700"/>
          </a:xfrm>
          <a:prstGeom prst="rect">
            <a:avLst/>
          </a:prstGeom>
        </p:spPr>
        <p:txBody>
          <a:bodyPr anchorCtr="0" anchor="ctr" bIns="45700" lIns="91425" spcFirstLastPara="1" rIns="91425" wrap="square" tIns="45700">
            <a:noAutofit/>
          </a:bodyPr>
          <a:lstStyle/>
          <a:p>
            <a:pPr indent="0" lvl="0" marL="0" rtl="0" algn="just">
              <a:spcBef>
                <a:spcPts val="0"/>
              </a:spcBef>
              <a:spcAft>
                <a:spcPts val="0"/>
              </a:spcAft>
              <a:buSzPts val="990"/>
              <a:buNone/>
            </a:pPr>
            <a:r>
              <a:rPr lang="en-US" sz="3959"/>
              <a:t>1]</a:t>
            </a:r>
            <a:r>
              <a:rPr lang="en-US" sz="3959"/>
              <a:t> </a:t>
            </a:r>
            <a:r>
              <a:rPr lang="en-US" sz="3959"/>
              <a:t>For Boundary Classification, CNN Models   required.</a:t>
            </a:r>
            <a:endParaRPr sz="3959"/>
          </a:p>
          <a:p>
            <a:pPr indent="0" lvl="0" marL="0" rtl="0" algn="just">
              <a:spcBef>
                <a:spcPts val="0"/>
              </a:spcBef>
              <a:spcAft>
                <a:spcPts val="0"/>
              </a:spcAft>
              <a:buSzPts val="990"/>
              <a:buNone/>
            </a:pPr>
            <a:r>
              <a:t/>
            </a:r>
            <a:endParaRPr sz="3959"/>
          </a:p>
          <a:p>
            <a:pPr indent="0" lvl="0" marL="0" rtl="0" algn="just">
              <a:spcBef>
                <a:spcPts val="0"/>
              </a:spcBef>
              <a:spcAft>
                <a:spcPts val="0"/>
              </a:spcAft>
              <a:buSzPts val="990"/>
              <a:buNone/>
            </a:pPr>
            <a:r>
              <a:rPr lang="en-US" sz="3959"/>
              <a:t>2] Models we implemented for Croptype Classification are Not Suitable</a:t>
            </a:r>
            <a:endParaRPr sz="3959"/>
          </a:p>
          <a:p>
            <a:pPr indent="0" lvl="0" marL="0" rtl="0" algn="just">
              <a:spcBef>
                <a:spcPts val="0"/>
              </a:spcBef>
              <a:spcAft>
                <a:spcPts val="0"/>
              </a:spcAft>
              <a:buSzPts val="990"/>
              <a:buNone/>
            </a:pPr>
            <a:r>
              <a:t/>
            </a:r>
            <a:endParaRPr sz="3959"/>
          </a:p>
          <a:p>
            <a:pPr indent="0" lvl="0" marL="0" rtl="0" algn="just">
              <a:spcBef>
                <a:spcPts val="0"/>
              </a:spcBef>
              <a:spcAft>
                <a:spcPts val="0"/>
              </a:spcAft>
              <a:buSzPts val="990"/>
              <a:buNone/>
            </a:pPr>
            <a:r>
              <a:rPr lang="en-US" sz="3959"/>
              <a:t>3] Among all CNN models, best ones are (Considering better performance over huge Dataset)</a:t>
            </a:r>
            <a:r>
              <a:rPr lang="en-US" sz="3959"/>
              <a:t>-</a:t>
            </a:r>
            <a:endParaRPr sz="3959"/>
          </a:p>
          <a:p>
            <a:pPr indent="457200" lvl="0" marL="457200" rtl="0" algn="just">
              <a:spcBef>
                <a:spcPts val="0"/>
              </a:spcBef>
              <a:spcAft>
                <a:spcPts val="0"/>
              </a:spcAft>
              <a:buSzPts val="990"/>
              <a:buNone/>
            </a:pPr>
            <a:r>
              <a:rPr lang="en-US" sz="3959"/>
              <a:t>a} EfficientNet (Agriculture based Data)</a:t>
            </a:r>
            <a:endParaRPr sz="3959"/>
          </a:p>
          <a:p>
            <a:pPr indent="457200" lvl="0" marL="457200" rtl="0" algn="just">
              <a:spcBef>
                <a:spcPts val="0"/>
              </a:spcBef>
              <a:spcAft>
                <a:spcPts val="0"/>
              </a:spcAft>
              <a:buSzPts val="990"/>
              <a:buNone/>
            </a:pPr>
            <a:r>
              <a:rPr lang="en-US" sz="3959"/>
              <a:t>b} U-Net (Health Care based Data)</a:t>
            </a:r>
            <a:endParaRPr sz="3959"/>
          </a:p>
        </p:txBody>
      </p:sp>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9" name="Shape 619"/>
        <p:cNvGrpSpPr/>
        <p:nvPr/>
      </p:nvGrpSpPr>
      <p:grpSpPr>
        <a:xfrm>
          <a:off x="0" y="0"/>
          <a:ext cx="0" cy="0"/>
          <a:chOff x="0" y="0"/>
          <a:chExt cx="0" cy="0"/>
        </a:xfrm>
      </p:grpSpPr>
      <p:sp>
        <p:nvSpPr>
          <p:cNvPr id="620" name="Google Shape;620;p89"/>
          <p:cNvSpPr txBox="1"/>
          <p:nvPr>
            <p:ph type="title"/>
          </p:nvPr>
        </p:nvSpPr>
        <p:spPr>
          <a:xfrm>
            <a:off x="0" y="417925"/>
            <a:ext cx="12192000" cy="810000"/>
          </a:xfrm>
          <a:prstGeom prst="rect">
            <a:avLst/>
          </a:prstGeom>
        </p:spPr>
        <p:txBody>
          <a:bodyPr anchorCtr="0" anchor="b" bIns="45700" lIns="91425" spcFirstLastPara="1" rIns="91425" wrap="square" tIns="45700">
            <a:normAutofit/>
          </a:bodyPr>
          <a:lstStyle/>
          <a:p>
            <a:pPr indent="0" lvl="0" marL="0" rtl="0" algn="ctr">
              <a:spcBef>
                <a:spcPts val="0"/>
              </a:spcBef>
              <a:spcAft>
                <a:spcPts val="0"/>
              </a:spcAft>
              <a:buNone/>
            </a:pPr>
            <a:r>
              <a:rPr b="1" lang="en-US" sz="4600" u="sng"/>
              <a:t>UpComing Next Checkpoint :</a:t>
            </a:r>
            <a:endParaRPr b="1" sz="4600" u="sng"/>
          </a:p>
        </p:txBody>
      </p:sp>
      <p:sp>
        <p:nvSpPr>
          <p:cNvPr id="621" name="Google Shape;621;p89"/>
          <p:cNvSpPr txBox="1"/>
          <p:nvPr>
            <p:ph idx="1" type="body"/>
          </p:nvPr>
        </p:nvSpPr>
        <p:spPr>
          <a:xfrm>
            <a:off x="904050" y="2166500"/>
            <a:ext cx="10722000" cy="3803400"/>
          </a:xfrm>
          <a:prstGeom prst="rect">
            <a:avLst/>
          </a:prstGeom>
        </p:spPr>
        <p:txBody>
          <a:bodyPr anchorCtr="0" anchor="t" bIns="45700" lIns="91425" spcFirstLastPara="1" rIns="91425" wrap="square" tIns="45700">
            <a:noAutofit/>
          </a:bodyPr>
          <a:lstStyle/>
          <a:p>
            <a:pPr indent="-482600" lvl="0" marL="457200" rtl="0" algn="just">
              <a:spcBef>
                <a:spcPts val="1000"/>
              </a:spcBef>
              <a:spcAft>
                <a:spcPts val="0"/>
              </a:spcAft>
              <a:buSzPts val="4000"/>
              <a:buChar char="➔"/>
            </a:pPr>
            <a:r>
              <a:rPr lang="en-US" sz="4000"/>
              <a:t>Completing Boundary Classification Task over EfficientNet CNN Model.</a:t>
            </a:r>
            <a:endParaRPr sz="4000"/>
          </a:p>
          <a:p>
            <a:pPr indent="0" lvl="0" marL="914400" rtl="0" algn="just">
              <a:spcBef>
                <a:spcPts val="1000"/>
              </a:spcBef>
              <a:spcAft>
                <a:spcPts val="0"/>
              </a:spcAft>
              <a:buNone/>
            </a:pPr>
            <a:r>
              <a:t/>
            </a:r>
            <a:endParaRPr sz="4000"/>
          </a:p>
          <a:p>
            <a:pPr indent="0" lvl="0" marL="914400" rtl="0" algn="just">
              <a:spcBef>
                <a:spcPts val="1000"/>
              </a:spcBef>
              <a:spcAft>
                <a:spcPts val="0"/>
              </a:spcAft>
              <a:buNone/>
            </a:pPr>
            <a:r>
              <a:t/>
            </a:r>
            <a:endParaRPr sz="4000"/>
          </a:p>
          <a:p>
            <a:pPr indent="-482600" lvl="0" marL="457200" rtl="0" algn="just">
              <a:spcBef>
                <a:spcPts val="1000"/>
              </a:spcBef>
              <a:spcAft>
                <a:spcPts val="0"/>
              </a:spcAft>
              <a:buSzPts val="4000"/>
              <a:buChar char="➔"/>
            </a:pPr>
            <a:r>
              <a:rPr lang="en-US" sz="4000"/>
              <a:t>Completing Image Generation Task for one  Model. (Transformer Model)</a:t>
            </a:r>
            <a:endParaRPr sz="4000"/>
          </a:p>
          <a:p>
            <a:pPr indent="0" lvl="0" marL="0" rtl="0" algn="just">
              <a:spcBef>
                <a:spcPts val="1000"/>
              </a:spcBef>
              <a:spcAft>
                <a:spcPts val="0"/>
              </a:spcAft>
              <a:buNone/>
            </a:pPr>
            <a:r>
              <a:t/>
            </a:r>
            <a:endParaRPr sz="4000"/>
          </a:p>
        </p:txBody>
      </p:sp>
    </p:spTree>
  </p:cSld>
  <p:clrMapOvr>
    <a:masterClrMapping/>
  </p:clrMapOvr>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6" name="Shape 626"/>
        <p:cNvGrpSpPr/>
        <p:nvPr/>
      </p:nvGrpSpPr>
      <p:grpSpPr>
        <a:xfrm>
          <a:off x="0" y="0"/>
          <a:ext cx="0" cy="0"/>
          <a:chOff x="0" y="0"/>
          <a:chExt cx="0" cy="0"/>
        </a:xfrm>
      </p:grpSpPr>
      <p:sp>
        <p:nvSpPr>
          <p:cNvPr id="627" name="Google Shape;627;p90"/>
          <p:cNvSpPr txBox="1"/>
          <p:nvPr>
            <p:ph type="title"/>
          </p:nvPr>
        </p:nvSpPr>
        <p:spPr>
          <a:xfrm>
            <a:off x="949500" y="2186775"/>
            <a:ext cx="10515600" cy="22953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b="1" lang="en-US" sz="6000" u="sng"/>
              <a:t>BOUNDARY CLASSIFICATION RESPONSES</a:t>
            </a:r>
            <a:endParaRPr b="1" sz="6000" u="sng"/>
          </a:p>
        </p:txBody>
      </p:sp>
    </p:spTree>
  </p:cSld>
  <p:clrMapOvr>
    <a:masterClrMapping/>
  </p:clrMapOvr>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2" name="Shape 632"/>
        <p:cNvGrpSpPr/>
        <p:nvPr/>
      </p:nvGrpSpPr>
      <p:grpSpPr>
        <a:xfrm>
          <a:off x="0" y="0"/>
          <a:ext cx="0" cy="0"/>
          <a:chOff x="0" y="0"/>
          <a:chExt cx="0" cy="0"/>
        </a:xfrm>
      </p:grpSpPr>
      <p:graphicFrame>
        <p:nvGraphicFramePr>
          <p:cNvPr id="633" name="Google Shape;633;p91"/>
          <p:cNvGraphicFramePr/>
          <p:nvPr/>
        </p:nvGraphicFramePr>
        <p:xfrm>
          <a:off x="-1504362" y="0"/>
          <a:ext cx="3000000" cy="3000000"/>
        </p:xfrm>
        <a:graphic>
          <a:graphicData uri="http://schemas.openxmlformats.org/drawingml/2006/table">
            <a:tbl>
              <a:tblPr>
                <a:noFill/>
                <a:tableStyleId>{47B3430B-26A2-4A14-92AC-3E7DE3152EFE}</a:tableStyleId>
              </a:tblPr>
              <a:tblGrid>
                <a:gridCol w="1452150"/>
                <a:gridCol w="1354575"/>
                <a:gridCol w="1289975"/>
                <a:gridCol w="1656700"/>
                <a:gridCol w="1467300"/>
                <a:gridCol w="1384075"/>
                <a:gridCol w="1657750"/>
                <a:gridCol w="1736625"/>
                <a:gridCol w="1697200"/>
                <a:gridCol w="1598125"/>
              </a:tblGrid>
              <a:tr h="317925">
                <a:tc>
                  <a:txBody>
                    <a:bodyPr/>
                    <a:lstStyle/>
                    <a:p>
                      <a:pPr indent="0" lvl="0" marL="0" rtl="0" algn="l">
                        <a:spcBef>
                          <a:spcPts val="0"/>
                        </a:spcBef>
                        <a:spcAft>
                          <a:spcPts val="0"/>
                        </a:spcAft>
                        <a:buNone/>
                      </a:pPr>
                      <a:r>
                        <a:rPr b="1" lang="en-US" sz="1600" u="sng"/>
                        <a:t>Crop Type</a:t>
                      </a:r>
                      <a:endParaRPr b="1" sz="1600" u="sng"/>
                    </a:p>
                  </a:txBody>
                  <a:tcPr marT="91425" marB="91425" marR="91425" marL="91425"/>
                </a:tc>
                <a:tc>
                  <a:txBody>
                    <a:bodyPr/>
                    <a:lstStyle/>
                    <a:p>
                      <a:pPr indent="0" lvl="0" marL="0" rtl="0" algn="l">
                        <a:spcBef>
                          <a:spcPts val="0"/>
                        </a:spcBef>
                        <a:spcAft>
                          <a:spcPts val="0"/>
                        </a:spcAft>
                        <a:buNone/>
                      </a:pPr>
                      <a:r>
                        <a:rPr b="1" lang="en-US" u="sng"/>
                        <a:t>Transformer</a:t>
                      </a:r>
                      <a:endParaRPr b="1" u="sng"/>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b="1" lang="en-US" u="sng"/>
                        <a:t>Temp CNN</a:t>
                      </a:r>
                      <a:endParaRPr b="1" u="sng"/>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b="1" lang="en-US" u="sng"/>
                        <a:t>Weighted LSTM</a:t>
                      </a:r>
                      <a:endParaRPr b="1" u="sng"/>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331625">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b="1" lang="en-US"/>
                        <a:t>F1 SCORE(%)</a:t>
                      </a:r>
                      <a:endParaRPr b="1"/>
                    </a:p>
                  </a:txBody>
                  <a:tcPr marT="91425" marB="91425" marR="91425" marL="91425"/>
                </a:tc>
                <a:tc>
                  <a:txBody>
                    <a:bodyPr/>
                    <a:lstStyle/>
                    <a:p>
                      <a:pPr indent="0" lvl="0" marL="0" rtl="0" algn="l">
                        <a:spcBef>
                          <a:spcPts val="0"/>
                        </a:spcBef>
                        <a:spcAft>
                          <a:spcPts val="0"/>
                        </a:spcAft>
                        <a:buNone/>
                      </a:pPr>
                      <a:r>
                        <a:rPr b="1" lang="en-US"/>
                        <a:t>LOSS(%)</a:t>
                      </a:r>
                      <a:endParaRPr b="1"/>
                    </a:p>
                  </a:txBody>
                  <a:tcPr marT="91425" marB="91425" marR="91425" marL="91425"/>
                </a:tc>
                <a:tc>
                  <a:txBody>
                    <a:bodyPr/>
                    <a:lstStyle/>
                    <a:p>
                      <a:pPr indent="0" lvl="0" marL="0" rtl="0" algn="l">
                        <a:spcBef>
                          <a:spcPts val="0"/>
                        </a:spcBef>
                        <a:spcAft>
                          <a:spcPts val="0"/>
                        </a:spcAft>
                        <a:buNone/>
                      </a:pPr>
                      <a:r>
                        <a:rPr b="1" lang="en-US"/>
                        <a:t>ACCURACY</a:t>
                      </a:r>
                      <a:r>
                        <a:rPr b="1" lang="en-US"/>
                        <a:t>(%)</a:t>
                      </a:r>
                      <a:endParaRPr b="1"/>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b="1" lang="en-US">
                          <a:solidFill>
                            <a:schemeClr val="dk1"/>
                          </a:solidFill>
                        </a:rPr>
                        <a:t>F1 SCORE(%)</a:t>
                      </a:r>
                      <a:endParaRPr b="1"/>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b="1" lang="en-US">
                          <a:solidFill>
                            <a:schemeClr val="dk1"/>
                          </a:solidFill>
                        </a:rPr>
                        <a:t>LOSS(%)</a:t>
                      </a:r>
                      <a:endParaRPr b="1"/>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b="1" lang="en-US">
                          <a:solidFill>
                            <a:schemeClr val="dk1"/>
                          </a:solidFill>
                        </a:rPr>
                        <a:t>ACCURACY(%)</a:t>
                      </a:r>
                      <a:endParaRPr b="1"/>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b="1" lang="en-US">
                          <a:solidFill>
                            <a:schemeClr val="dk1"/>
                          </a:solidFill>
                        </a:rPr>
                        <a:t>F1 SCORE(%)</a:t>
                      </a:r>
                      <a:endParaRPr b="1"/>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b="1" lang="en-US">
                          <a:solidFill>
                            <a:schemeClr val="dk1"/>
                          </a:solidFill>
                        </a:rPr>
                        <a:t>LOSS(%)</a:t>
                      </a:r>
                      <a:endParaRPr b="1"/>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b="1" lang="en-US">
                          <a:solidFill>
                            <a:schemeClr val="dk1"/>
                          </a:solidFill>
                        </a:rPr>
                        <a:t>ACCURACY(%)</a:t>
                      </a:r>
                      <a:endParaRPr b="1"/>
                    </a:p>
                  </a:txBody>
                  <a:tcPr marT="91425" marB="91425" marR="91425" marL="91425"/>
                </a:tc>
              </a:tr>
              <a:tr h="493050">
                <a:tc>
                  <a:txBody>
                    <a:bodyPr/>
                    <a:lstStyle/>
                    <a:p>
                      <a:pPr indent="0" lvl="0" marL="0" rtl="0" algn="l">
                        <a:spcBef>
                          <a:spcPts val="0"/>
                        </a:spcBef>
                        <a:spcAft>
                          <a:spcPts val="0"/>
                        </a:spcAft>
                        <a:buNone/>
                      </a:pPr>
                      <a:r>
                        <a:rPr lang="en-US"/>
                        <a:t>Legumes</a:t>
                      </a:r>
                      <a:endParaRPr/>
                    </a:p>
                  </a:txBody>
                  <a:tcPr marT="91425" marB="91425" marR="91425" marL="91425"/>
                </a:tc>
                <a:tc>
                  <a:txBody>
                    <a:bodyPr/>
                    <a:lstStyle/>
                    <a:p>
                      <a:pPr indent="0" lvl="0" marL="0" rtl="0" algn="l">
                        <a:spcBef>
                          <a:spcPts val="0"/>
                        </a:spcBef>
                        <a:spcAft>
                          <a:spcPts val="0"/>
                        </a:spcAft>
                        <a:buNone/>
                      </a:pPr>
                      <a:r>
                        <a:rPr lang="en-US"/>
                        <a:t>94.27</a:t>
                      </a:r>
                      <a:endParaRPr/>
                    </a:p>
                  </a:txBody>
                  <a:tcPr marT="91425" marB="91425" marR="91425" marL="91425"/>
                </a:tc>
                <a:tc>
                  <a:txBody>
                    <a:bodyPr/>
                    <a:lstStyle/>
                    <a:p>
                      <a:pPr indent="0" lvl="0" marL="0" rtl="0" algn="l">
                        <a:spcBef>
                          <a:spcPts val="0"/>
                        </a:spcBef>
                        <a:spcAft>
                          <a:spcPts val="0"/>
                        </a:spcAft>
                        <a:buNone/>
                      </a:pPr>
                      <a:r>
                        <a:rPr lang="en-US"/>
                        <a:t>17.51</a:t>
                      </a:r>
                      <a:endParaRPr/>
                    </a:p>
                  </a:txBody>
                  <a:tcPr marT="91425" marB="91425" marR="91425" marL="91425"/>
                </a:tc>
                <a:tc>
                  <a:txBody>
                    <a:bodyPr/>
                    <a:lstStyle/>
                    <a:p>
                      <a:pPr indent="0" lvl="0" marL="0" rtl="0" algn="l">
                        <a:spcBef>
                          <a:spcPts val="0"/>
                        </a:spcBef>
                        <a:spcAft>
                          <a:spcPts val="0"/>
                        </a:spcAft>
                        <a:buNone/>
                      </a:pPr>
                      <a:r>
                        <a:rPr lang="en-US"/>
                        <a:t>93.75</a:t>
                      </a:r>
                      <a:endParaRPr/>
                    </a:p>
                  </a:txBody>
                  <a:tcPr marT="91425" marB="91425" marR="91425" marL="91425"/>
                </a:tc>
                <a:tc>
                  <a:txBody>
                    <a:bodyPr/>
                    <a:lstStyle/>
                    <a:p>
                      <a:pPr indent="0" lvl="0" marL="0" rtl="0" algn="l">
                        <a:spcBef>
                          <a:spcPts val="0"/>
                        </a:spcBef>
                        <a:spcAft>
                          <a:spcPts val="0"/>
                        </a:spcAft>
                        <a:buNone/>
                      </a:pPr>
                      <a:r>
                        <a:rPr lang="en-US"/>
                        <a:t>95.87</a:t>
                      </a:r>
                      <a:endParaRPr/>
                    </a:p>
                  </a:txBody>
                  <a:tcPr marT="91425" marB="91425" marR="91425" marL="91425"/>
                </a:tc>
                <a:tc>
                  <a:txBody>
                    <a:bodyPr/>
                    <a:lstStyle/>
                    <a:p>
                      <a:pPr indent="0" lvl="0" marL="0" rtl="0" algn="l">
                        <a:spcBef>
                          <a:spcPts val="0"/>
                        </a:spcBef>
                        <a:spcAft>
                          <a:spcPts val="0"/>
                        </a:spcAft>
                        <a:buNone/>
                      </a:pPr>
                      <a:r>
                        <a:rPr lang="en-US"/>
                        <a:t>12.07</a:t>
                      </a:r>
                      <a:endParaRPr/>
                    </a:p>
                  </a:txBody>
                  <a:tcPr marT="91425" marB="91425" marR="91425" marL="91425"/>
                </a:tc>
                <a:tc>
                  <a:txBody>
                    <a:bodyPr/>
                    <a:lstStyle/>
                    <a:p>
                      <a:pPr indent="0" lvl="0" marL="0" rtl="0" algn="l">
                        <a:spcBef>
                          <a:spcPts val="0"/>
                        </a:spcBef>
                        <a:spcAft>
                          <a:spcPts val="0"/>
                        </a:spcAft>
                        <a:buNone/>
                      </a:pPr>
                      <a:r>
                        <a:rPr lang="en-US"/>
                        <a:t>95.36</a:t>
                      </a:r>
                      <a:endParaRPr/>
                    </a:p>
                  </a:txBody>
                  <a:tcPr marT="91425" marB="91425" marR="91425" marL="91425"/>
                </a:tc>
                <a:tc>
                  <a:txBody>
                    <a:bodyPr/>
                    <a:lstStyle/>
                    <a:p>
                      <a:pPr indent="0" lvl="0" marL="0" rtl="0" algn="l">
                        <a:spcBef>
                          <a:spcPts val="0"/>
                        </a:spcBef>
                        <a:spcAft>
                          <a:spcPts val="0"/>
                        </a:spcAft>
                        <a:buNone/>
                      </a:pPr>
                      <a:r>
                        <a:rPr lang="en-US"/>
                        <a:t>94.94</a:t>
                      </a:r>
                      <a:endParaRPr/>
                    </a:p>
                  </a:txBody>
                  <a:tcPr marT="91425" marB="91425" marR="91425" marL="91425"/>
                </a:tc>
                <a:tc>
                  <a:txBody>
                    <a:bodyPr/>
                    <a:lstStyle/>
                    <a:p>
                      <a:pPr indent="0" lvl="0" marL="0" rtl="0" algn="l">
                        <a:spcBef>
                          <a:spcPts val="0"/>
                        </a:spcBef>
                        <a:spcAft>
                          <a:spcPts val="0"/>
                        </a:spcAft>
                        <a:buNone/>
                      </a:pPr>
                      <a:r>
                        <a:rPr lang="en-US"/>
                        <a:t>13.88</a:t>
                      </a:r>
                      <a:endParaRPr/>
                    </a:p>
                  </a:txBody>
                  <a:tcPr marT="91425" marB="91425" marR="91425" marL="91425"/>
                </a:tc>
                <a:tc>
                  <a:txBody>
                    <a:bodyPr/>
                    <a:lstStyle/>
                    <a:p>
                      <a:pPr indent="0" lvl="0" marL="0" rtl="0" algn="l">
                        <a:spcBef>
                          <a:spcPts val="0"/>
                        </a:spcBef>
                        <a:spcAft>
                          <a:spcPts val="0"/>
                        </a:spcAft>
                        <a:buNone/>
                      </a:pPr>
                      <a:r>
                        <a:rPr lang="en-US"/>
                        <a:t>94.6</a:t>
                      </a:r>
                      <a:endParaRPr/>
                    </a:p>
                  </a:txBody>
                  <a:tcPr marT="91425" marB="91425" marR="91425" marL="91425"/>
                </a:tc>
              </a:tr>
              <a:tr h="493075">
                <a:tc>
                  <a:txBody>
                    <a:bodyPr/>
                    <a:lstStyle/>
                    <a:p>
                      <a:pPr indent="0" lvl="0" marL="0" rtl="0" algn="l">
                        <a:spcBef>
                          <a:spcPts val="0"/>
                        </a:spcBef>
                        <a:spcAft>
                          <a:spcPts val="0"/>
                        </a:spcAft>
                        <a:buNone/>
                      </a:pPr>
                      <a:r>
                        <a:rPr lang="en-US"/>
                        <a:t>Grassland</a:t>
                      </a:r>
                      <a:endParaRPr/>
                    </a:p>
                  </a:txBody>
                  <a:tcPr marT="91425" marB="91425" marR="91425" marL="91425"/>
                </a:tc>
                <a:tc>
                  <a:txBody>
                    <a:bodyPr/>
                    <a:lstStyle/>
                    <a:p>
                      <a:pPr indent="0" lvl="0" marL="0" rtl="0" algn="l">
                        <a:spcBef>
                          <a:spcPts val="0"/>
                        </a:spcBef>
                        <a:spcAft>
                          <a:spcPts val="0"/>
                        </a:spcAft>
                        <a:buNone/>
                      </a:pPr>
                      <a:r>
                        <a:rPr lang="en-US"/>
                        <a:t>91.84</a:t>
                      </a:r>
                      <a:endParaRPr/>
                    </a:p>
                  </a:txBody>
                  <a:tcPr marT="91425" marB="91425" marR="91425" marL="91425"/>
                </a:tc>
                <a:tc>
                  <a:txBody>
                    <a:bodyPr/>
                    <a:lstStyle/>
                    <a:p>
                      <a:pPr indent="0" lvl="0" marL="0" rtl="0" algn="l">
                        <a:spcBef>
                          <a:spcPts val="0"/>
                        </a:spcBef>
                        <a:spcAft>
                          <a:spcPts val="0"/>
                        </a:spcAft>
                        <a:buNone/>
                      </a:pPr>
                      <a:r>
                        <a:rPr lang="en-US"/>
                        <a:t>21.02</a:t>
                      </a:r>
                      <a:endParaRPr/>
                    </a:p>
                  </a:txBody>
                  <a:tcPr marT="91425" marB="91425" marR="91425" marL="91425"/>
                </a:tc>
                <a:tc>
                  <a:txBody>
                    <a:bodyPr/>
                    <a:lstStyle/>
                    <a:p>
                      <a:pPr indent="0" lvl="0" marL="0" rtl="0" algn="l">
                        <a:spcBef>
                          <a:spcPts val="0"/>
                        </a:spcBef>
                        <a:spcAft>
                          <a:spcPts val="0"/>
                        </a:spcAft>
                        <a:buNone/>
                      </a:pPr>
                      <a:r>
                        <a:rPr lang="en-US"/>
                        <a:t>92.13</a:t>
                      </a:r>
                      <a:endParaRPr/>
                    </a:p>
                  </a:txBody>
                  <a:tcPr marT="91425" marB="91425" marR="91425" marL="91425"/>
                </a:tc>
                <a:tc>
                  <a:txBody>
                    <a:bodyPr/>
                    <a:lstStyle/>
                    <a:p>
                      <a:pPr indent="0" lvl="0" marL="0" rtl="0" algn="l">
                        <a:spcBef>
                          <a:spcPts val="0"/>
                        </a:spcBef>
                        <a:spcAft>
                          <a:spcPts val="0"/>
                        </a:spcAft>
                        <a:buNone/>
                      </a:pPr>
                      <a:r>
                        <a:rPr lang="en-US"/>
                        <a:t>92.98</a:t>
                      </a:r>
                      <a:endParaRPr/>
                    </a:p>
                  </a:txBody>
                  <a:tcPr marT="91425" marB="91425" marR="91425" marL="91425"/>
                </a:tc>
                <a:tc>
                  <a:txBody>
                    <a:bodyPr/>
                    <a:lstStyle/>
                    <a:p>
                      <a:pPr indent="0" lvl="0" marL="0" rtl="0" algn="l">
                        <a:spcBef>
                          <a:spcPts val="0"/>
                        </a:spcBef>
                        <a:spcAft>
                          <a:spcPts val="0"/>
                        </a:spcAft>
                        <a:buNone/>
                      </a:pPr>
                      <a:r>
                        <a:rPr lang="en-US"/>
                        <a:t>18.97</a:t>
                      </a:r>
                      <a:endParaRPr/>
                    </a:p>
                  </a:txBody>
                  <a:tcPr marT="91425" marB="91425" marR="91425" marL="91425"/>
                </a:tc>
                <a:tc>
                  <a:txBody>
                    <a:bodyPr/>
                    <a:lstStyle/>
                    <a:p>
                      <a:pPr indent="0" lvl="0" marL="0" rtl="0" algn="l">
                        <a:spcBef>
                          <a:spcPts val="0"/>
                        </a:spcBef>
                        <a:spcAft>
                          <a:spcPts val="0"/>
                        </a:spcAft>
                        <a:buNone/>
                      </a:pPr>
                      <a:r>
                        <a:rPr lang="en-US"/>
                        <a:t>92.79</a:t>
                      </a:r>
                      <a:endParaRPr/>
                    </a:p>
                  </a:txBody>
                  <a:tcPr marT="91425" marB="91425" marR="91425" marL="91425"/>
                </a:tc>
                <a:tc>
                  <a:txBody>
                    <a:bodyPr/>
                    <a:lstStyle/>
                    <a:p>
                      <a:pPr indent="0" lvl="0" marL="0" rtl="0" algn="l">
                        <a:spcBef>
                          <a:spcPts val="0"/>
                        </a:spcBef>
                        <a:spcAft>
                          <a:spcPts val="0"/>
                        </a:spcAft>
                        <a:buNone/>
                      </a:pPr>
                      <a:r>
                        <a:rPr lang="en-US"/>
                        <a:t>93.03</a:t>
                      </a:r>
                      <a:endParaRPr/>
                    </a:p>
                  </a:txBody>
                  <a:tcPr marT="91425" marB="91425" marR="91425" marL="91425"/>
                </a:tc>
                <a:tc>
                  <a:txBody>
                    <a:bodyPr/>
                    <a:lstStyle/>
                    <a:p>
                      <a:pPr indent="0" lvl="0" marL="0" rtl="0" algn="l">
                        <a:spcBef>
                          <a:spcPts val="0"/>
                        </a:spcBef>
                        <a:spcAft>
                          <a:spcPts val="0"/>
                        </a:spcAft>
                        <a:buNone/>
                      </a:pPr>
                      <a:r>
                        <a:rPr lang="en-US"/>
                        <a:t>18.52</a:t>
                      </a:r>
                      <a:endParaRPr/>
                    </a:p>
                  </a:txBody>
                  <a:tcPr marT="91425" marB="91425" marR="91425" marL="91425"/>
                </a:tc>
                <a:tc>
                  <a:txBody>
                    <a:bodyPr/>
                    <a:lstStyle/>
                    <a:p>
                      <a:pPr indent="0" lvl="0" marL="0" rtl="0" algn="l">
                        <a:spcBef>
                          <a:spcPts val="0"/>
                        </a:spcBef>
                        <a:spcAft>
                          <a:spcPts val="0"/>
                        </a:spcAft>
                        <a:buNone/>
                      </a:pPr>
                      <a:r>
                        <a:rPr lang="en-US"/>
                        <a:t>92.87</a:t>
                      </a:r>
                      <a:endParaRPr/>
                    </a:p>
                  </a:txBody>
                  <a:tcPr marT="91425" marB="91425" marR="91425" marL="91425"/>
                </a:tc>
              </a:tr>
              <a:tr h="476950">
                <a:tc>
                  <a:txBody>
                    <a:bodyPr/>
                    <a:lstStyle/>
                    <a:p>
                      <a:pPr indent="0" lvl="0" marL="0" rtl="0" algn="l">
                        <a:spcBef>
                          <a:spcPts val="0"/>
                        </a:spcBef>
                        <a:spcAft>
                          <a:spcPts val="0"/>
                        </a:spcAft>
                        <a:buNone/>
                      </a:pPr>
                      <a:r>
                        <a:rPr lang="en-US"/>
                        <a:t>Maize</a:t>
                      </a:r>
                      <a:endParaRPr/>
                    </a:p>
                  </a:txBody>
                  <a:tcPr marT="91425" marB="91425" marR="91425" marL="91425"/>
                </a:tc>
                <a:tc>
                  <a:txBody>
                    <a:bodyPr/>
                    <a:lstStyle/>
                    <a:p>
                      <a:pPr indent="0" lvl="0" marL="0" rtl="0" algn="l">
                        <a:spcBef>
                          <a:spcPts val="0"/>
                        </a:spcBef>
                        <a:spcAft>
                          <a:spcPts val="0"/>
                        </a:spcAft>
                        <a:buNone/>
                      </a:pPr>
                      <a:r>
                        <a:rPr lang="en-US"/>
                        <a:t>95.96</a:t>
                      </a:r>
                      <a:endParaRPr/>
                    </a:p>
                  </a:txBody>
                  <a:tcPr marT="91425" marB="91425" marR="91425" marL="91425"/>
                </a:tc>
                <a:tc>
                  <a:txBody>
                    <a:bodyPr/>
                    <a:lstStyle/>
                    <a:p>
                      <a:pPr indent="0" lvl="0" marL="0" rtl="0" algn="l">
                        <a:spcBef>
                          <a:spcPts val="0"/>
                        </a:spcBef>
                        <a:spcAft>
                          <a:spcPts val="0"/>
                        </a:spcAft>
                        <a:buNone/>
                      </a:pPr>
                      <a:r>
                        <a:rPr lang="en-US"/>
                        <a:t>11.83</a:t>
                      </a:r>
                      <a:endParaRPr/>
                    </a:p>
                  </a:txBody>
                  <a:tcPr marT="91425" marB="91425" marR="91425" marL="91425"/>
                </a:tc>
                <a:tc>
                  <a:txBody>
                    <a:bodyPr/>
                    <a:lstStyle/>
                    <a:p>
                      <a:pPr indent="0" lvl="0" marL="0" rtl="0" algn="l">
                        <a:spcBef>
                          <a:spcPts val="0"/>
                        </a:spcBef>
                        <a:spcAft>
                          <a:spcPts val="0"/>
                        </a:spcAft>
                        <a:buNone/>
                      </a:pPr>
                      <a:r>
                        <a:rPr lang="en-US"/>
                        <a:t>95.68</a:t>
                      </a:r>
                      <a:endParaRPr/>
                    </a:p>
                  </a:txBody>
                  <a:tcPr marT="91425" marB="91425" marR="91425" marL="91425"/>
                </a:tc>
                <a:tc>
                  <a:txBody>
                    <a:bodyPr/>
                    <a:lstStyle/>
                    <a:p>
                      <a:pPr indent="0" lvl="0" marL="0" rtl="0" algn="l">
                        <a:spcBef>
                          <a:spcPts val="0"/>
                        </a:spcBef>
                        <a:spcAft>
                          <a:spcPts val="0"/>
                        </a:spcAft>
                        <a:buNone/>
                      </a:pPr>
                      <a:r>
                        <a:rPr lang="en-US"/>
                        <a:t>96.54</a:t>
                      </a:r>
                      <a:endParaRPr/>
                    </a:p>
                  </a:txBody>
                  <a:tcPr marT="91425" marB="91425" marR="91425" marL="91425"/>
                </a:tc>
                <a:tc>
                  <a:txBody>
                    <a:bodyPr/>
                    <a:lstStyle/>
                    <a:p>
                      <a:pPr indent="0" lvl="0" marL="0" rtl="0" algn="l">
                        <a:spcBef>
                          <a:spcPts val="0"/>
                        </a:spcBef>
                        <a:spcAft>
                          <a:spcPts val="0"/>
                        </a:spcAft>
                        <a:buNone/>
                      </a:pPr>
                      <a:r>
                        <a:rPr lang="en-US"/>
                        <a:t>9.31</a:t>
                      </a:r>
                      <a:endParaRPr/>
                    </a:p>
                  </a:txBody>
                  <a:tcPr marT="91425" marB="91425" marR="91425" marL="91425"/>
                </a:tc>
                <a:tc>
                  <a:txBody>
                    <a:bodyPr/>
                    <a:lstStyle/>
                    <a:p>
                      <a:pPr indent="0" lvl="0" marL="0" rtl="0" algn="l">
                        <a:spcBef>
                          <a:spcPts val="0"/>
                        </a:spcBef>
                        <a:spcAft>
                          <a:spcPts val="0"/>
                        </a:spcAft>
                        <a:buNone/>
                      </a:pPr>
                      <a:r>
                        <a:rPr lang="en-US"/>
                        <a:t>96.4</a:t>
                      </a:r>
                      <a:endParaRPr/>
                    </a:p>
                  </a:txBody>
                  <a:tcPr marT="91425" marB="91425" marR="91425" marL="91425"/>
                </a:tc>
                <a:tc>
                  <a:txBody>
                    <a:bodyPr/>
                    <a:lstStyle/>
                    <a:p>
                      <a:pPr indent="0" lvl="0" marL="0" rtl="0" algn="l">
                        <a:spcBef>
                          <a:spcPts val="0"/>
                        </a:spcBef>
                        <a:spcAft>
                          <a:spcPts val="0"/>
                        </a:spcAft>
                        <a:buNone/>
                      </a:pPr>
                      <a:r>
                        <a:rPr lang="en-US"/>
                        <a:t>93.98</a:t>
                      </a:r>
                      <a:endParaRPr/>
                    </a:p>
                  </a:txBody>
                  <a:tcPr marT="91425" marB="91425" marR="91425" marL="91425"/>
                </a:tc>
                <a:tc>
                  <a:txBody>
                    <a:bodyPr/>
                    <a:lstStyle/>
                    <a:p>
                      <a:pPr indent="0" lvl="0" marL="0" rtl="0" algn="l">
                        <a:spcBef>
                          <a:spcPts val="0"/>
                        </a:spcBef>
                        <a:spcAft>
                          <a:spcPts val="0"/>
                        </a:spcAft>
                        <a:buNone/>
                      </a:pPr>
                      <a:r>
                        <a:rPr lang="en-US"/>
                        <a:t>11.83</a:t>
                      </a:r>
                      <a:endParaRPr/>
                    </a:p>
                  </a:txBody>
                  <a:tcPr marT="91425" marB="91425" marR="91425" marL="91425"/>
                </a:tc>
                <a:tc>
                  <a:txBody>
                    <a:bodyPr/>
                    <a:lstStyle/>
                    <a:p>
                      <a:pPr indent="0" lvl="0" marL="0" rtl="0" algn="l">
                        <a:spcBef>
                          <a:spcPts val="0"/>
                        </a:spcBef>
                        <a:spcAft>
                          <a:spcPts val="0"/>
                        </a:spcAft>
                        <a:buNone/>
                      </a:pPr>
                      <a:r>
                        <a:rPr lang="en-US"/>
                        <a:t>95.88</a:t>
                      </a:r>
                      <a:endParaRPr/>
                    </a:p>
                  </a:txBody>
                  <a:tcPr marT="91425" marB="91425" marR="91425" marL="91425"/>
                </a:tc>
              </a:tr>
              <a:tr h="372625">
                <a:tc>
                  <a:txBody>
                    <a:bodyPr/>
                    <a:lstStyle/>
                    <a:p>
                      <a:pPr indent="0" lvl="0" marL="0" rtl="0" algn="l">
                        <a:spcBef>
                          <a:spcPts val="0"/>
                        </a:spcBef>
                        <a:spcAft>
                          <a:spcPts val="0"/>
                        </a:spcAft>
                        <a:buNone/>
                      </a:pPr>
                      <a:r>
                        <a:rPr lang="en-US"/>
                        <a:t>Potato</a:t>
                      </a:r>
                      <a:endParaRPr/>
                    </a:p>
                  </a:txBody>
                  <a:tcPr marT="91425" marB="91425" marR="91425" marL="91425"/>
                </a:tc>
                <a:tc>
                  <a:txBody>
                    <a:bodyPr/>
                    <a:lstStyle/>
                    <a:p>
                      <a:pPr indent="0" lvl="0" marL="0" rtl="0" algn="l">
                        <a:spcBef>
                          <a:spcPts val="0"/>
                        </a:spcBef>
                        <a:spcAft>
                          <a:spcPts val="0"/>
                        </a:spcAft>
                        <a:buNone/>
                      </a:pPr>
                      <a:r>
                        <a:rPr lang="en-US"/>
                        <a:t>92.98</a:t>
                      </a:r>
                      <a:endParaRPr/>
                    </a:p>
                  </a:txBody>
                  <a:tcPr marT="91425" marB="91425" marR="91425" marL="91425"/>
                </a:tc>
                <a:tc>
                  <a:txBody>
                    <a:bodyPr/>
                    <a:lstStyle/>
                    <a:p>
                      <a:pPr indent="0" lvl="0" marL="0" rtl="0" algn="l">
                        <a:spcBef>
                          <a:spcPts val="0"/>
                        </a:spcBef>
                        <a:spcAft>
                          <a:spcPts val="0"/>
                        </a:spcAft>
                        <a:buNone/>
                      </a:pPr>
                      <a:r>
                        <a:rPr lang="en-US"/>
                        <a:t>19.26</a:t>
                      </a:r>
                      <a:endParaRPr/>
                    </a:p>
                  </a:txBody>
                  <a:tcPr marT="91425" marB="91425" marR="91425" marL="91425"/>
                </a:tc>
                <a:tc>
                  <a:txBody>
                    <a:bodyPr/>
                    <a:lstStyle/>
                    <a:p>
                      <a:pPr indent="0" lvl="0" marL="0" rtl="0" algn="l">
                        <a:spcBef>
                          <a:spcPts val="0"/>
                        </a:spcBef>
                        <a:spcAft>
                          <a:spcPts val="0"/>
                        </a:spcAft>
                        <a:buNone/>
                      </a:pPr>
                      <a:r>
                        <a:rPr lang="en-US"/>
                        <a:t>93.07</a:t>
                      </a:r>
                      <a:endParaRPr/>
                    </a:p>
                  </a:txBody>
                  <a:tcPr marT="91425" marB="91425" marR="91425" marL="91425"/>
                </a:tc>
                <a:tc>
                  <a:txBody>
                    <a:bodyPr/>
                    <a:lstStyle/>
                    <a:p>
                      <a:pPr indent="0" lvl="0" marL="0" rtl="0" algn="l">
                        <a:spcBef>
                          <a:spcPts val="0"/>
                        </a:spcBef>
                        <a:spcAft>
                          <a:spcPts val="0"/>
                        </a:spcAft>
                        <a:buNone/>
                      </a:pPr>
                      <a:r>
                        <a:rPr lang="en-US"/>
                        <a:t>95.31</a:t>
                      </a:r>
                      <a:endParaRPr/>
                    </a:p>
                  </a:txBody>
                  <a:tcPr marT="91425" marB="91425" marR="91425" marL="91425"/>
                </a:tc>
                <a:tc>
                  <a:txBody>
                    <a:bodyPr/>
                    <a:lstStyle/>
                    <a:p>
                      <a:pPr indent="0" lvl="0" marL="0" rtl="0" algn="l">
                        <a:spcBef>
                          <a:spcPts val="0"/>
                        </a:spcBef>
                        <a:spcAft>
                          <a:spcPts val="0"/>
                        </a:spcAft>
                        <a:buNone/>
                      </a:pPr>
                      <a:r>
                        <a:rPr lang="en-US"/>
                        <a:t>13.21</a:t>
                      </a:r>
                      <a:endParaRPr/>
                    </a:p>
                  </a:txBody>
                  <a:tcPr marT="91425" marB="91425" marR="91425" marL="91425"/>
                </a:tc>
                <a:tc>
                  <a:txBody>
                    <a:bodyPr/>
                    <a:lstStyle/>
                    <a:p>
                      <a:pPr indent="0" lvl="0" marL="0" rtl="0" algn="l">
                        <a:spcBef>
                          <a:spcPts val="0"/>
                        </a:spcBef>
                        <a:spcAft>
                          <a:spcPts val="0"/>
                        </a:spcAft>
                        <a:buNone/>
                      </a:pPr>
                      <a:r>
                        <a:rPr lang="en-US"/>
                        <a:t>94.97</a:t>
                      </a:r>
                      <a:endParaRPr/>
                    </a:p>
                  </a:txBody>
                  <a:tcPr marT="91425" marB="91425" marR="91425" marL="91425"/>
                </a:tc>
                <a:tc>
                  <a:txBody>
                    <a:bodyPr/>
                    <a:lstStyle/>
                    <a:p>
                      <a:pPr indent="0" lvl="0" marL="0" rtl="0" algn="l">
                        <a:spcBef>
                          <a:spcPts val="0"/>
                        </a:spcBef>
                        <a:spcAft>
                          <a:spcPts val="0"/>
                        </a:spcAft>
                        <a:buNone/>
                      </a:pPr>
                      <a:r>
                        <a:rPr lang="en-US"/>
                        <a:t>92.98</a:t>
                      </a:r>
                      <a:endParaRPr/>
                    </a:p>
                  </a:txBody>
                  <a:tcPr marT="91425" marB="91425" marR="91425" marL="91425"/>
                </a:tc>
                <a:tc>
                  <a:txBody>
                    <a:bodyPr/>
                    <a:lstStyle/>
                    <a:p>
                      <a:pPr indent="0" lvl="0" marL="0" rtl="0" algn="l">
                        <a:spcBef>
                          <a:spcPts val="0"/>
                        </a:spcBef>
                        <a:spcAft>
                          <a:spcPts val="0"/>
                        </a:spcAft>
                        <a:buNone/>
                      </a:pPr>
                      <a:r>
                        <a:rPr lang="en-US"/>
                        <a:t>19.26</a:t>
                      </a:r>
                      <a:endParaRPr/>
                    </a:p>
                  </a:txBody>
                  <a:tcPr marT="91425" marB="91425" marR="91425" marL="91425"/>
                </a:tc>
                <a:tc>
                  <a:txBody>
                    <a:bodyPr/>
                    <a:lstStyle/>
                    <a:p>
                      <a:pPr indent="0" lvl="0" marL="0" rtl="0" algn="l">
                        <a:spcBef>
                          <a:spcPts val="0"/>
                        </a:spcBef>
                        <a:spcAft>
                          <a:spcPts val="0"/>
                        </a:spcAft>
                        <a:buNone/>
                      </a:pPr>
                      <a:r>
                        <a:rPr lang="en-US"/>
                        <a:t>93.07</a:t>
                      </a:r>
                      <a:endParaRPr/>
                    </a:p>
                  </a:txBody>
                  <a:tcPr marT="91425" marB="91425" marR="91425" marL="91425"/>
                </a:tc>
              </a:tr>
              <a:tr h="460775">
                <a:tc>
                  <a:txBody>
                    <a:bodyPr/>
                    <a:lstStyle/>
                    <a:p>
                      <a:pPr indent="0" lvl="0" marL="0" rtl="0" algn="l">
                        <a:spcBef>
                          <a:spcPts val="0"/>
                        </a:spcBef>
                        <a:spcAft>
                          <a:spcPts val="0"/>
                        </a:spcAft>
                        <a:buNone/>
                      </a:pPr>
                      <a:r>
                        <a:rPr lang="en-US"/>
                        <a:t>Sunflower</a:t>
                      </a:r>
                      <a:endParaRPr/>
                    </a:p>
                  </a:txBody>
                  <a:tcPr marT="91425" marB="91425" marR="91425" marL="91425"/>
                </a:tc>
                <a:tc>
                  <a:txBody>
                    <a:bodyPr/>
                    <a:lstStyle/>
                    <a:p>
                      <a:pPr indent="0" lvl="0" marL="0" rtl="0" algn="l">
                        <a:spcBef>
                          <a:spcPts val="0"/>
                        </a:spcBef>
                        <a:spcAft>
                          <a:spcPts val="0"/>
                        </a:spcAft>
                        <a:buNone/>
                      </a:pPr>
                      <a:r>
                        <a:rPr lang="en-US"/>
                        <a:t>90.92</a:t>
                      </a:r>
                      <a:endParaRPr/>
                    </a:p>
                  </a:txBody>
                  <a:tcPr marT="91425" marB="91425" marR="91425" marL="91425"/>
                </a:tc>
                <a:tc>
                  <a:txBody>
                    <a:bodyPr/>
                    <a:lstStyle/>
                    <a:p>
                      <a:pPr indent="0" lvl="0" marL="0" rtl="0" algn="l">
                        <a:spcBef>
                          <a:spcPts val="0"/>
                        </a:spcBef>
                        <a:spcAft>
                          <a:spcPts val="0"/>
                        </a:spcAft>
                        <a:buNone/>
                      </a:pPr>
                      <a:r>
                        <a:rPr lang="en-US"/>
                        <a:t>38.25</a:t>
                      </a:r>
                      <a:endParaRPr/>
                    </a:p>
                  </a:txBody>
                  <a:tcPr marT="91425" marB="91425" marR="91425" marL="91425"/>
                </a:tc>
                <a:tc>
                  <a:txBody>
                    <a:bodyPr/>
                    <a:lstStyle/>
                    <a:p>
                      <a:pPr indent="0" lvl="0" marL="0" rtl="0" algn="l">
                        <a:spcBef>
                          <a:spcPts val="0"/>
                        </a:spcBef>
                        <a:spcAft>
                          <a:spcPts val="0"/>
                        </a:spcAft>
                        <a:buNone/>
                      </a:pPr>
                      <a:r>
                        <a:rPr lang="en-US"/>
                        <a:t>89.82</a:t>
                      </a:r>
                      <a:endParaRPr/>
                    </a:p>
                  </a:txBody>
                  <a:tcPr marT="91425" marB="91425" marR="91425" marL="91425"/>
                </a:tc>
                <a:tc>
                  <a:txBody>
                    <a:bodyPr/>
                    <a:lstStyle/>
                    <a:p>
                      <a:pPr indent="0" lvl="0" marL="0" rtl="0" algn="l">
                        <a:spcBef>
                          <a:spcPts val="0"/>
                        </a:spcBef>
                        <a:spcAft>
                          <a:spcPts val="0"/>
                        </a:spcAft>
                        <a:buNone/>
                      </a:pPr>
                      <a:r>
                        <a:rPr lang="en-US"/>
                        <a:t>91.73</a:t>
                      </a:r>
                      <a:endParaRPr/>
                    </a:p>
                  </a:txBody>
                  <a:tcPr marT="91425" marB="91425" marR="91425" marL="91425"/>
                </a:tc>
                <a:tc>
                  <a:txBody>
                    <a:bodyPr/>
                    <a:lstStyle/>
                    <a:p>
                      <a:pPr indent="0" lvl="0" marL="0" rtl="0" algn="l">
                        <a:spcBef>
                          <a:spcPts val="0"/>
                        </a:spcBef>
                        <a:spcAft>
                          <a:spcPts val="0"/>
                        </a:spcAft>
                        <a:buNone/>
                      </a:pPr>
                      <a:r>
                        <a:rPr lang="en-US"/>
                        <a:t>27.85</a:t>
                      </a:r>
                      <a:endParaRPr/>
                    </a:p>
                  </a:txBody>
                  <a:tcPr marT="91425" marB="91425" marR="91425" marL="91425"/>
                </a:tc>
                <a:tc>
                  <a:txBody>
                    <a:bodyPr/>
                    <a:lstStyle/>
                    <a:p>
                      <a:pPr indent="0" lvl="0" marL="0" rtl="0" algn="l">
                        <a:spcBef>
                          <a:spcPts val="0"/>
                        </a:spcBef>
                        <a:spcAft>
                          <a:spcPts val="0"/>
                        </a:spcAft>
                        <a:buNone/>
                      </a:pPr>
                      <a:r>
                        <a:rPr lang="en-US"/>
                        <a:t>92.58</a:t>
                      </a:r>
                      <a:endParaRPr/>
                    </a:p>
                  </a:txBody>
                  <a:tcPr marT="91425" marB="91425" marR="91425" marL="91425"/>
                </a:tc>
                <a:tc>
                  <a:txBody>
                    <a:bodyPr/>
                    <a:lstStyle/>
                    <a:p>
                      <a:pPr indent="0" lvl="0" marL="0" rtl="0" algn="l">
                        <a:spcBef>
                          <a:spcPts val="0"/>
                        </a:spcBef>
                        <a:spcAft>
                          <a:spcPts val="0"/>
                        </a:spcAft>
                        <a:buNone/>
                      </a:pPr>
                      <a:r>
                        <a:rPr lang="en-US"/>
                        <a:t>90.82</a:t>
                      </a:r>
                      <a:endParaRPr/>
                    </a:p>
                  </a:txBody>
                  <a:tcPr marT="91425" marB="91425" marR="91425" marL="91425"/>
                </a:tc>
                <a:tc>
                  <a:txBody>
                    <a:bodyPr/>
                    <a:lstStyle/>
                    <a:p>
                      <a:pPr indent="0" lvl="0" marL="0" rtl="0" algn="l">
                        <a:spcBef>
                          <a:spcPts val="0"/>
                        </a:spcBef>
                        <a:spcAft>
                          <a:spcPts val="0"/>
                        </a:spcAft>
                        <a:buNone/>
                      </a:pPr>
                      <a:r>
                        <a:rPr lang="en-US"/>
                        <a:t>38.25</a:t>
                      </a:r>
                      <a:endParaRPr/>
                    </a:p>
                  </a:txBody>
                  <a:tcPr marT="91425" marB="91425" marR="91425" marL="91425"/>
                </a:tc>
                <a:tc>
                  <a:txBody>
                    <a:bodyPr/>
                    <a:lstStyle/>
                    <a:p>
                      <a:pPr indent="0" lvl="0" marL="0" rtl="0" algn="l">
                        <a:spcBef>
                          <a:spcPts val="0"/>
                        </a:spcBef>
                        <a:spcAft>
                          <a:spcPts val="0"/>
                        </a:spcAft>
                        <a:buNone/>
                      </a:pPr>
                      <a:r>
                        <a:rPr lang="en-US"/>
                        <a:t>89.82</a:t>
                      </a:r>
                      <a:endParaRPr/>
                    </a:p>
                  </a:txBody>
                  <a:tcPr marT="91425" marB="91425" marR="91425" marL="91425"/>
                </a:tc>
              </a:tr>
              <a:tr h="372625">
                <a:tc>
                  <a:txBody>
                    <a:bodyPr/>
                    <a:lstStyle/>
                    <a:p>
                      <a:pPr indent="0" lvl="0" marL="0" rtl="0" algn="l">
                        <a:spcBef>
                          <a:spcPts val="0"/>
                        </a:spcBef>
                        <a:spcAft>
                          <a:spcPts val="0"/>
                        </a:spcAft>
                        <a:buNone/>
                      </a:pPr>
                      <a:r>
                        <a:rPr lang="en-US"/>
                        <a:t>Soy</a:t>
                      </a:r>
                      <a:endParaRPr/>
                    </a:p>
                  </a:txBody>
                  <a:tcPr marT="91425" marB="91425" marR="91425" marL="91425"/>
                </a:tc>
                <a:tc>
                  <a:txBody>
                    <a:bodyPr/>
                    <a:lstStyle/>
                    <a:p>
                      <a:pPr indent="0" lvl="0" marL="0" rtl="0" algn="l">
                        <a:spcBef>
                          <a:spcPts val="0"/>
                        </a:spcBef>
                        <a:spcAft>
                          <a:spcPts val="0"/>
                        </a:spcAft>
                        <a:buNone/>
                      </a:pPr>
                      <a:r>
                        <a:rPr lang="en-US"/>
                        <a:t>96.02</a:t>
                      </a:r>
                      <a:endParaRPr/>
                    </a:p>
                  </a:txBody>
                  <a:tcPr marT="91425" marB="91425" marR="91425" marL="91425"/>
                </a:tc>
                <a:tc>
                  <a:txBody>
                    <a:bodyPr/>
                    <a:lstStyle/>
                    <a:p>
                      <a:pPr indent="0" lvl="0" marL="0" rtl="0" algn="l">
                        <a:spcBef>
                          <a:spcPts val="0"/>
                        </a:spcBef>
                        <a:spcAft>
                          <a:spcPts val="0"/>
                        </a:spcAft>
                        <a:buNone/>
                      </a:pPr>
                      <a:r>
                        <a:rPr lang="en-US"/>
                        <a:t>11.72</a:t>
                      </a:r>
                      <a:endParaRPr/>
                    </a:p>
                  </a:txBody>
                  <a:tcPr marT="91425" marB="91425" marR="91425" marL="91425"/>
                </a:tc>
                <a:tc>
                  <a:txBody>
                    <a:bodyPr/>
                    <a:lstStyle/>
                    <a:p>
                      <a:pPr indent="0" lvl="0" marL="0" rtl="0" algn="l">
                        <a:spcBef>
                          <a:spcPts val="0"/>
                        </a:spcBef>
                        <a:spcAft>
                          <a:spcPts val="0"/>
                        </a:spcAft>
                        <a:buNone/>
                      </a:pPr>
                      <a:r>
                        <a:rPr lang="en-US"/>
                        <a:t>95.77</a:t>
                      </a:r>
                      <a:endParaRPr/>
                    </a:p>
                  </a:txBody>
                  <a:tcPr marT="91425" marB="91425" marR="91425" marL="91425"/>
                </a:tc>
                <a:tc>
                  <a:txBody>
                    <a:bodyPr/>
                    <a:lstStyle/>
                    <a:p>
                      <a:pPr indent="0" lvl="0" marL="0" rtl="0" algn="l">
                        <a:spcBef>
                          <a:spcPts val="0"/>
                        </a:spcBef>
                        <a:spcAft>
                          <a:spcPts val="0"/>
                        </a:spcAft>
                        <a:buNone/>
                      </a:pPr>
                      <a:r>
                        <a:rPr lang="en-US"/>
                        <a:t>96.83</a:t>
                      </a:r>
                      <a:endParaRPr/>
                    </a:p>
                  </a:txBody>
                  <a:tcPr marT="91425" marB="91425" marR="91425" marL="91425"/>
                </a:tc>
                <a:tc>
                  <a:txBody>
                    <a:bodyPr/>
                    <a:lstStyle/>
                    <a:p>
                      <a:pPr indent="0" lvl="0" marL="0" rtl="0" algn="l">
                        <a:spcBef>
                          <a:spcPts val="0"/>
                        </a:spcBef>
                        <a:spcAft>
                          <a:spcPts val="0"/>
                        </a:spcAft>
                        <a:buNone/>
                      </a:pPr>
                      <a:r>
                        <a:rPr lang="en-US"/>
                        <a:t>8.47</a:t>
                      </a:r>
                      <a:endParaRPr/>
                    </a:p>
                  </a:txBody>
                  <a:tcPr marT="91425" marB="91425" marR="91425" marL="91425"/>
                </a:tc>
                <a:tc>
                  <a:txBody>
                    <a:bodyPr/>
                    <a:lstStyle/>
                    <a:p>
                      <a:pPr indent="0" lvl="0" marL="0" rtl="0" algn="l">
                        <a:spcBef>
                          <a:spcPts val="0"/>
                        </a:spcBef>
                        <a:spcAft>
                          <a:spcPts val="0"/>
                        </a:spcAft>
                        <a:buNone/>
                      </a:pPr>
                      <a:r>
                        <a:rPr lang="en-US"/>
                        <a:t>96.71</a:t>
                      </a:r>
                      <a:endParaRPr/>
                    </a:p>
                  </a:txBody>
                  <a:tcPr marT="91425" marB="91425" marR="91425" marL="91425"/>
                </a:tc>
                <a:tc>
                  <a:txBody>
                    <a:bodyPr/>
                    <a:lstStyle/>
                    <a:p>
                      <a:pPr indent="0" lvl="0" marL="0" rtl="0" algn="l">
                        <a:spcBef>
                          <a:spcPts val="0"/>
                        </a:spcBef>
                        <a:spcAft>
                          <a:spcPts val="0"/>
                        </a:spcAft>
                        <a:buNone/>
                      </a:pPr>
                      <a:r>
                        <a:rPr lang="en-US"/>
                        <a:t>96.49</a:t>
                      </a:r>
                      <a:endParaRPr/>
                    </a:p>
                  </a:txBody>
                  <a:tcPr marT="91425" marB="91425" marR="91425" marL="91425"/>
                </a:tc>
                <a:tc>
                  <a:txBody>
                    <a:bodyPr/>
                    <a:lstStyle/>
                    <a:p>
                      <a:pPr indent="0" lvl="0" marL="0" rtl="0" algn="l">
                        <a:spcBef>
                          <a:spcPts val="0"/>
                        </a:spcBef>
                        <a:spcAft>
                          <a:spcPts val="0"/>
                        </a:spcAft>
                        <a:buNone/>
                      </a:pPr>
                      <a:r>
                        <a:rPr lang="en-US"/>
                        <a:t>9.6</a:t>
                      </a:r>
                      <a:endParaRPr/>
                    </a:p>
                  </a:txBody>
                  <a:tcPr marT="91425" marB="91425" marR="91425" marL="91425"/>
                </a:tc>
                <a:tc>
                  <a:txBody>
                    <a:bodyPr/>
                    <a:lstStyle/>
                    <a:p>
                      <a:pPr indent="0" lvl="0" marL="0" rtl="0" algn="l">
                        <a:spcBef>
                          <a:spcPts val="0"/>
                        </a:spcBef>
                        <a:spcAft>
                          <a:spcPts val="0"/>
                        </a:spcAft>
                        <a:buNone/>
                      </a:pPr>
                      <a:r>
                        <a:rPr lang="en-US"/>
                        <a:t>96.34</a:t>
                      </a:r>
                      <a:endParaRPr/>
                    </a:p>
                  </a:txBody>
                  <a:tcPr marT="91425" marB="91425" marR="91425" marL="91425"/>
                </a:tc>
              </a:tr>
              <a:tr h="372625">
                <a:tc>
                  <a:txBody>
                    <a:bodyPr/>
                    <a:lstStyle/>
                    <a:p>
                      <a:pPr indent="0" lvl="0" marL="0" rtl="0" algn="l">
                        <a:spcBef>
                          <a:spcPts val="0"/>
                        </a:spcBef>
                        <a:spcAft>
                          <a:spcPts val="0"/>
                        </a:spcAft>
                        <a:buNone/>
                      </a:pPr>
                      <a:r>
                        <a:rPr lang="en-US"/>
                        <a:t>Winter Barley</a:t>
                      </a:r>
                      <a:endParaRPr/>
                    </a:p>
                  </a:txBody>
                  <a:tcPr marT="91425" marB="91425" marR="91425" marL="91425"/>
                </a:tc>
                <a:tc>
                  <a:txBody>
                    <a:bodyPr/>
                    <a:lstStyle/>
                    <a:p>
                      <a:pPr indent="0" lvl="0" marL="0" rtl="0" algn="l">
                        <a:spcBef>
                          <a:spcPts val="0"/>
                        </a:spcBef>
                        <a:spcAft>
                          <a:spcPts val="0"/>
                        </a:spcAft>
                        <a:buNone/>
                      </a:pPr>
                      <a:r>
                        <a:rPr lang="en-US"/>
                        <a:t>95.68</a:t>
                      </a:r>
                      <a:endParaRPr/>
                    </a:p>
                  </a:txBody>
                  <a:tcPr marT="91425" marB="91425" marR="91425" marL="91425"/>
                </a:tc>
                <a:tc>
                  <a:txBody>
                    <a:bodyPr/>
                    <a:lstStyle/>
                    <a:p>
                      <a:pPr indent="0" lvl="0" marL="0" rtl="0" algn="l">
                        <a:spcBef>
                          <a:spcPts val="0"/>
                        </a:spcBef>
                        <a:spcAft>
                          <a:spcPts val="0"/>
                        </a:spcAft>
                        <a:buNone/>
                      </a:pPr>
                      <a:r>
                        <a:rPr lang="en-US"/>
                        <a:t>11.36</a:t>
                      </a:r>
                      <a:endParaRPr/>
                    </a:p>
                  </a:txBody>
                  <a:tcPr marT="91425" marB="91425" marR="91425" marL="91425"/>
                </a:tc>
                <a:tc>
                  <a:txBody>
                    <a:bodyPr/>
                    <a:lstStyle/>
                    <a:p>
                      <a:pPr indent="0" lvl="0" marL="0" rtl="0" algn="l">
                        <a:spcBef>
                          <a:spcPts val="0"/>
                        </a:spcBef>
                        <a:spcAft>
                          <a:spcPts val="0"/>
                        </a:spcAft>
                        <a:buNone/>
                      </a:pPr>
                      <a:r>
                        <a:rPr lang="en-US"/>
                        <a:t>95.71</a:t>
                      </a:r>
                      <a:endParaRPr/>
                    </a:p>
                  </a:txBody>
                  <a:tcPr marT="91425" marB="91425" marR="91425" marL="91425"/>
                </a:tc>
                <a:tc>
                  <a:txBody>
                    <a:bodyPr/>
                    <a:lstStyle/>
                    <a:p>
                      <a:pPr indent="0" lvl="0" marL="0" rtl="0" algn="l">
                        <a:spcBef>
                          <a:spcPts val="0"/>
                        </a:spcBef>
                        <a:spcAft>
                          <a:spcPts val="0"/>
                        </a:spcAft>
                        <a:buNone/>
                      </a:pPr>
                      <a:r>
                        <a:rPr lang="en-US"/>
                        <a:t>96.48</a:t>
                      </a:r>
                      <a:endParaRPr/>
                    </a:p>
                  </a:txBody>
                  <a:tcPr marT="91425" marB="91425" marR="91425" marL="91425"/>
                </a:tc>
                <a:tc>
                  <a:txBody>
                    <a:bodyPr/>
                    <a:lstStyle/>
                    <a:p>
                      <a:pPr indent="0" lvl="0" marL="0" rtl="0" algn="l">
                        <a:spcBef>
                          <a:spcPts val="0"/>
                        </a:spcBef>
                        <a:spcAft>
                          <a:spcPts val="0"/>
                        </a:spcAft>
                        <a:buNone/>
                      </a:pPr>
                      <a:r>
                        <a:rPr lang="en-US"/>
                        <a:t>9.18</a:t>
                      </a:r>
                      <a:endParaRPr/>
                    </a:p>
                  </a:txBody>
                  <a:tcPr marT="91425" marB="91425" marR="91425" marL="91425"/>
                </a:tc>
                <a:tc>
                  <a:txBody>
                    <a:bodyPr/>
                    <a:lstStyle/>
                    <a:p>
                      <a:pPr indent="0" lvl="0" marL="0" rtl="0" algn="l">
                        <a:spcBef>
                          <a:spcPts val="0"/>
                        </a:spcBef>
                        <a:spcAft>
                          <a:spcPts val="0"/>
                        </a:spcAft>
                        <a:buNone/>
                      </a:pPr>
                      <a:r>
                        <a:rPr lang="en-US"/>
                        <a:t>96.33</a:t>
                      </a:r>
                      <a:endParaRPr/>
                    </a:p>
                  </a:txBody>
                  <a:tcPr marT="91425" marB="91425" marR="91425" marL="91425"/>
                </a:tc>
                <a:tc>
                  <a:txBody>
                    <a:bodyPr/>
                    <a:lstStyle/>
                    <a:p>
                      <a:pPr indent="0" lvl="0" marL="0" rtl="0" algn="l">
                        <a:spcBef>
                          <a:spcPts val="0"/>
                        </a:spcBef>
                        <a:spcAft>
                          <a:spcPts val="0"/>
                        </a:spcAft>
                        <a:buNone/>
                      </a:pPr>
                      <a:r>
                        <a:rPr lang="en-US"/>
                        <a:t>96.34</a:t>
                      </a:r>
                      <a:endParaRPr/>
                    </a:p>
                  </a:txBody>
                  <a:tcPr marT="91425" marB="91425" marR="91425" marL="91425"/>
                </a:tc>
                <a:tc>
                  <a:txBody>
                    <a:bodyPr/>
                    <a:lstStyle/>
                    <a:p>
                      <a:pPr indent="0" lvl="0" marL="0" rtl="0" algn="l">
                        <a:spcBef>
                          <a:spcPts val="0"/>
                        </a:spcBef>
                        <a:spcAft>
                          <a:spcPts val="0"/>
                        </a:spcAft>
                        <a:buNone/>
                      </a:pPr>
                      <a:r>
                        <a:rPr lang="en-US"/>
                        <a:t>9.78</a:t>
                      </a:r>
                      <a:endParaRPr/>
                    </a:p>
                  </a:txBody>
                  <a:tcPr marT="91425" marB="91425" marR="91425" marL="91425"/>
                </a:tc>
                <a:tc>
                  <a:txBody>
                    <a:bodyPr/>
                    <a:lstStyle/>
                    <a:p>
                      <a:pPr indent="0" lvl="0" marL="0" rtl="0" algn="l">
                        <a:spcBef>
                          <a:spcPts val="0"/>
                        </a:spcBef>
                        <a:spcAft>
                          <a:spcPts val="0"/>
                        </a:spcAft>
                        <a:buNone/>
                      </a:pPr>
                      <a:r>
                        <a:rPr lang="en-US"/>
                        <a:t>96.12</a:t>
                      </a:r>
                      <a:endParaRPr/>
                    </a:p>
                  </a:txBody>
                  <a:tcPr marT="91425" marB="91425" marR="91425" marL="91425"/>
                </a:tc>
              </a:tr>
              <a:tr h="509200">
                <a:tc>
                  <a:txBody>
                    <a:bodyPr/>
                    <a:lstStyle/>
                    <a:p>
                      <a:pPr indent="0" lvl="0" marL="0" rtl="0" algn="l">
                        <a:spcBef>
                          <a:spcPts val="0"/>
                        </a:spcBef>
                        <a:spcAft>
                          <a:spcPts val="0"/>
                        </a:spcAft>
                        <a:buNone/>
                      </a:pPr>
                      <a:r>
                        <a:rPr lang="en-US"/>
                        <a:t>Winter Caraway</a:t>
                      </a:r>
                      <a:endParaRPr/>
                    </a:p>
                  </a:txBody>
                  <a:tcPr marT="91425" marB="91425" marR="91425" marL="91425"/>
                </a:tc>
                <a:tc>
                  <a:txBody>
                    <a:bodyPr/>
                    <a:lstStyle/>
                    <a:p>
                      <a:pPr indent="0" lvl="0" marL="0" rtl="0" algn="l">
                        <a:spcBef>
                          <a:spcPts val="0"/>
                        </a:spcBef>
                        <a:spcAft>
                          <a:spcPts val="0"/>
                        </a:spcAft>
                        <a:buNone/>
                      </a:pPr>
                      <a:r>
                        <a:rPr lang="en-US"/>
                        <a:t>92.26</a:t>
                      </a:r>
                      <a:endParaRPr/>
                    </a:p>
                  </a:txBody>
                  <a:tcPr marT="91425" marB="91425" marR="91425" marL="91425"/>
                </a:tc>
                <a:tc>
                  <a:txBody>
                    <a:bodyPr/>
                    <a:lstStyle/>
                    <a:p>
                      <a:pPr indent="0" lvl="0" marL="0" rtl="0" algn="l">
                        <a:spcBef>
                          <a:spcPts val="0"/>
                        </a:spcBef>
                        <a:spcAft>
                          <a:spcPts val="0"/>
                        </a:spcAft>
                        <a:buNone/>
                      </a:pPr>
                      <a:r>
                        <a:rPr lang="en-US"/>
                        <a:t>26.95</a:t>
                      </a:r>
                      <a:endParaRPr/>
                    </a:p>
                  </a:txBody>
                  <a:tcPr marT="91425" marB="91425" marR="91425" marL="91425"/>
                </a:tc>
                <a:tc>
                  <a:txBody>
                    <a:bodyPr/>
                    <a:lstStyle/>
                    <a:p>
                      <a:pPr indent="0" lvl="0" marL="0" rtl="0" algn="l">
                        <a:spcBef>
                          <a:spcPts val="0"/>
                        </a:spcBef>
                        <a:spcAft>
                          <a:spcPts val="0"/>
                        </a:spcAft>
                        <a:buNone/>
                      </a:pPr>
                      <a:r>
                        <a:rPr lang="en-US"/>
                        <a:t>91.95</a:t>
                      </a:r>
                      <a:endParaRPr/>
                    </a:p>
                  </a:txBody>
                  <a:tcPr marT="91425" marB="91425" marR="91425" marL="91425"/>
                </a:tc>
                <a:tc>
                  <a:txBody>
                    <a:bodyPr/>
                    <a:lstStyle/>
                    <a:p>
                      <a:pPr indent="0" lvl="0" marL="0" rtl="0" algn="l">
                        <a:spcBef>
                          <a:spcPts val="0"/>
                        </a:spcBef>
                        <a:spcAft>
                          <a:spcPts val="0"/>
                        </a:spcAft>
                        <a:buNone/>
                      </a:pPr>
                      <a:r>
                        <a:rPr lang="en-US"/>
                        <a:t>93.02</a:t>
                      </a:r>
                      <a:endParaRPr/>
                    </a:p>
                  </a:txBody>
                  <a:tcPr marT="91425" marB="91425" marR="91425" marL="91425"/>
                </a:tc>
                <a:tc>
                  <a:txBody>
                    <a:bodyPr/>
                    <a:lstStyle/>
                    <a:p>
                      <a:pPr indent="0" lvl="0" marL="0" rtl="0" algn="l">
                        <a:spcBef>
                          <a:spcPts val="0"/>
                        </a:spcBef>
                        <a:spcAft>
                          <a:spcPts val="0"/>
                        </a:spcAft>
                        <a:buNone/>
                      </a:pPr>
                      <a:r>
                        <a:rPr lang="en-US"/>
                        <a:t>18.81</a:t>
                      </a:r>
                      <a:endParaRPr/>
                    </a:p>
                  </a:txBody>
                  <a:tcPr marT="91425" marB="91425" marR="91425" marL="91425"/>
                </a:tc>
                <a:tc>
                  <a:txBody>
                    <a:bodyPr/>
                    <a:lstStyle/>
                    <a:p>
                      <a:pPr indent="0" lvl="0" marL="0" rtl="0" algn="l">
                        <a:spcBef>
                          <a:spcPts val="0"/>
                        </a:spcBef>
                        <a:spcAft>
                          <a:spcPts val="0"/>
                        </a:spcAft>
                        <a:buNone/>
                      </a:pPr>
                      <a:r>
                        <a:rPr lang="en-US"/>
                        <a:t>93.26</a:t>
                      </a:r>
                      <a:endParaRPr/>
                    </a:p>
                  </a:txBody>
                  <a:tcPr marT="91425" marB="91425" marR="91425" marL="91425"/>
                </a:tc>
                <a:tc>
                  <a:txBody>
                    <a:bodyPr/>
                    <a:lstStyle/>
                    <a:p>
                      <a:pPr indent="0" lvl="0" marL="0" rtl="0" algn="l">
                        <a:spcBef>
                          <a:spcPts val="0"/>
                        </a:spcBef>
                        <a:spcAft>
                          <a:spcPts val="0"/>
                        </a:spcAft>
                        <a:buNone/>
                      </a:pPr>
                      <a:r>
                        <a:rPr lang="en-US"/>
                        <a:t>92.47</a:t>
                      </a:r>
                      <a:endParaRPr/>
                    </a:p>
                  </a:txBody>
                  <a:tcPr marT="91425" marB="91425" marR="91425" marL="91425"/>
                </a:tc>
                <a:tc>
                  <a:txBody>
                    <a:bodyPr/>
                    <a:lstStyle/>
                    <a:p>
                      <a:pPr indent="0" lvl="0" marL="0" rtl="0" algn="l">
                        <a:spcBef>
                          <a:spcPts val="0"/>
                        </a:spcBef>
                        <a:spcAft>
                          <a:spcPts val="0"/>
                        </a:spcAft>
                        <a:buNone/>
                      </a:pPr>
                      <a:r>
                        <a:rPr lang="en-US"/>
                        <a:t>20.96</a:t>
                      </a:r>
                      <a:endParaRPr/>
                    </a:p>
                  </a:txBody>
                  <a:tcPr marT="91425" marB="91425" marR="91425" marL="91425"/>
                </a:tc>
                <a:tc>
                  <a:txBody>
                    <a:bodyPr/>
                    <a:lstStyle/>
                    <a:p>
                      <a:pPr indent="0" lvl="0" marL="0" rtl="0" algn="l">
                        <a:spcBef>
                          <a:spcPts val="0"/>
                        </a:spcBef>
                        <a:spcAft>
                          <a:spcPts val="0"/>
                        </a:spcAft>
                        <a:buNone/>
                      </a:pPr>
                      <a:r>
                        <a:rPr lang="en-US"/>
                        <a:t>92.81</a:t>
                      </a:r>
                      <a:endParaRPr/>
                    </a:p>
                  </a:txBody>
                  <a:tcPr marT="91425" marB="91425" marR="91425" marL="91425"/>
                </a:tc>
              </a:tr>
              <a:tr h="372625">
                <a:tc>
                  <a:txBody>
                    <a:bodyPr/>
                    <a:lstStyle/>
                    <a:p>
                      <a:pPr indent="0" lvl="0" marL="0" rtl="0" algn="l">
                        <a:spcBef>
                          <a:spcPts val="0"/>
                        </a:spcBef>
                        <a:spcAft>
                          <a:spcPts val="0"/>
                        </a:spcAft>
                        <a:buNone/>
                      </a:pPr>
                      <a:r>
                        <a:rPr lang="en-US"/>
                        <a:t>Rye</a:t>
                      </a:r>
                      <a:endParaRPr/>
                    </a:p>
                  </a:txBody>
                  <a:tcPr marT="91425" marB="91425" marR="91425" marL="91425"/>
                </a:tc>
                <a:tc>
                  <a:txBody>
                    <a:bodyPr/>
                    <a:lstStyle/>
                    <a:p>
                      <a:pPr indent="0" lvl="0" marL="0" rtl="0" algn="l">
                        <a:spcBef>
                          <a:spcPts val="0"/>
                        </a:spcBef>
                        <a:spcAft>
                          <a:spcPts val="0"/>
                        </a:spcAft>
                        <a:buNone/>
                      </a:pPr>
                      <a:r>
                        <a:rPr lang="en-US"/>
                        <a:t>92.66</a:t>
                      </a:r>
                      <a:endParaRPr/>
                    </a:p>
                  </a:txBody>
                  <a:tcPr marT="91425" marB="91425" marR="91425" marL="91425"/>
                </a:tc>
                <a:tc>
                  <a:txBody>
                    <a:bodyPr/>
                    <a:lstStyle/>
                    <a:p>
                      <a:pPr indent="0" lvl="0" marL="0" rtl="0" algn="l">
                        <a:spcBef>
                          <a:spcPts val="0"/>
                        </a:spcBef>
                        <a:spcAft>
                          <a:spcPts val="0"/>
                        </a:spcAft>
                        <a:buNone/>
                      </a:pPr>
                      <a:r>
                        <a:rPr lang="en-US"/>
                        <a:t>19.25</a:t>
                      </a:r>
                      <a:endParaRPr/>
                    </a:p>
                  </a:txBody>
                  <a:tcPr marT="91425" marB="91425" marR="91425" marL="91425"/>
                </a:tc>
                <a:tc>
                  <a:txBody>
                    <a:bodyPr/>
                    <a:lstStyle/>
                    <a:p>
                      <a:pPr indent="0" lvl="0" marL="0" rtl="0" algn="l">
                        <a:spcBef>
                          <a:spcPts val="0"/>
                        </a:spcBef>
                        <a:spcAft>
                          <a:spcPts val="0"/>
                        </a:spcAft>
                        <a:buNone/>
                      </a:pPr>
                      <a:r>
                        <a:rPr lang="en-US"/>
                        <a:t>92.98</a:t>
                      </a:r>
                      <a:endParaRPr/>
                    </a:p>
                  </a:txBody>
                  <a:tcPr marT="91425" marB="91425" marR="91425" marL="91425"/>
                </a:tc>
                <a:tc>
                  <a:txBody>
                    <a:bodyPr/>
                    <a:lstStyle/>
                    <a:p>
                      <a:pPr indent="0" lvl="0" marL="0" rtl="0" algn="l">
                        <a:spcBef>
                          <a:spcPts val="0"/>
                        </a:spcBef>
                        <a:spcAft>
                          <a:spcPts val="0"/>
                        </a:spcAft>
                        <a:buNone/>
                      </a:pPr>
                      <a:r>
                        <a:rPr lang="en-US"/>
                        <a:t>94.46</a:t>
                      </a:r>
                      <a:endParaRPr/>
                    </a:p>
                  </a:txBody>
                  <a:tcPr marT="91425" marB="91425" marR="91425" marL="91425"/>
                </a:tc>
                <a:tc>
                  <a:txBody>
                    <a:bodyPr/>
                    <a:lstStyle/>
                    <a:p>
                      <a:pPr indent="0" lvl="0" marL="0" rtl="0" algn="l">
                        <a:spcBef>
                          <a:spcPts val="0"/>
                        </a:spcBef>
                        <a:spcAft>
                          <a:spcPts val="0"/>
                        </a:spcAft>
                        <a:buNone/>
                      </a:pPr>
                      <a:r>
                        <a:rPr lang="en-US"/>
                        <a:t>15.13</a:t>
                      </a:r>
                      <a:endParaRPr/>
                    </a:p>
                  </a:txBody>
                  <a:tcPr marT="91425" marB="91425" marR="91425" marL="91425"/>
                </a:tc>
                <a:tc>
                  <a:txBody>
                    <a:bodyPr/>
                    <a:lstStyle/>
                    <a:p>
                      <a:pPr indent="0" lvl="0" marL="0" rtl="0" algn="l">
                        <a:spcBef>
                          <a:spcPts val="0"/>
                        </a:spcBef>
                        <a:spcAft>
                          <a:spcPts val="0"/>
                        </a:spcAft>
                        <a:buNone/>
                      </a:pPr>
                      <a:r>
                        <a:rPr lang="en-US"/>
                        <a:t>94.21</a:t>
                      </a:r>
                      <a:endParaRPr/>
                    </a:p>
                  </a:txBody>
                  <a:tcPr marT="91425" marB="91425" marR="91425" marL="91425"/>
                </a:tc>
                <a:tc>
                  <a:txBody>
                    <a:bodyPr/>
                    <a:lstStyle/>
                    <a:p>
                      <a:pPr indent="0" lvl="0" marL="0" rtl="0" algn="l">
                        <a:spcBef>
                          <a:spcPts val="0"/>
                        </a:spcBef>
                        <a:spcAft>
                          <a:spcPts val="0"/>
                        </a:spcAft>
                        <a:buNone/>
                      </a:pPr>
                      <a:r>
                        <a:rPr lang="en-US"/>
                        <a:t>94.25</a:t>
                      </a:r>
                      <a:endParaRPr/>
                    </a:p>
                  </a:txBody>
                  <a:tcPr marT="91425" marB="91425" marR="91425" marL="91425"/>
                </a:tc>
                <a:tc>
                  <a:txBody>
                    <a:bodyPr/>
                    <a:lstStyle/>
                    <a:p>
                      <a:pPr indent="0" lvl="0" marL="0" rtl="0" algn="l">
                        <a:spcBef>
                          <a:spcPts val="0"/>
                        </a:spcBef>
                        <a:spcAft>
                          <a:spcPts val="0"/>
                        </a:spcAft>
                        <a:buNone/>
                      </a:pPr>
                      <a:r>
                        <a:rPr lang="en-US"/>
                        <a:t>16.35</a:t>
                      </a:r>
                      <a:endParaRPr/>
                    </a:p>
                  </a:txBody>
                  <a:tcPr marT="91425" marB="91425" marR="91425" marL="91425"/>
                </a:tc>
                <a:tc>
                  <a:txBody>
                    <a:bodyPr/>
                    <a:lstStyle/>
                    <a:p>
                      <a:pPr indent="0" lvl="0" marL="0" rtl="0" algn="l">
                        <a:spcBef>
                          <a:spcPts val="0"/>
                        </a:spcBef>
                        <a:spcAft>
                          <a:spcPts val="0"/>
                        </a:spcAft>
                        <a:buNone/>
                      </a:pPr>
                      <a:r>
                        <a:rPr lang="en-US"/>
                        <a:t>93.85</a:t>
                      </a:r>
                      <a:endParaRPr/>
                    </a:p>
                  </a:txBody>
                  <a:tcPr marT="91425" marB="91425" marR="91425" marL="91425"/>
                </a:tc>
              </a:tr>
              <a:tr h="372625">
                <a:tc>
                  <a:txBody>
                    <a:bodyPr/>
                    <a:lstStyle/>
                    <a:p>
                      <a:pPr indent="0" lvl="0" marL="0" rtl="0" algn="l">
                        <a:spcBef>
                          <a:spcPts val="0"/>
                        </a:spcBef>
                        <a:spcAft>
                          <a:spcPts val="0"/>
                        </a:spcAft>
                        <a:buNone/>
                      </a:pPr>
                      <a:r>
                        <a:rPr lang="en-US"/>
                        <a:t>Rapeseed</a:t>
                      </a:r>
                      <a:endParaRPr/>
                    </a:p>
                  </a:txBody>
                  <a:tcPr marT="91425" marB="91425" marR="91425" marL="91425"/>
                </a:tc>
                <a:tc>
                  <a:txBody>
                    <a:bodyPr/>
                    <a:lstStyle/>
                    <a:p>
                      <a:pPr indent="0" lvl="0" marL="0" rtl="0" algn="l">
                        <a:spcBef>
                          <a:spcPts val="0"/>
                        </a:spcBef>
                        <a:spcAft>
                          <a:spcPts val="0"/>
                        </a:spcAft>
                        <a:buNone/>
                      </a:pPr>
                      <a:r>
                        <a:rPr lang="en-US"/>
                        <a:t>95.79</a:t>
                      </a:r>
                      <a:endParaRPr/>
                    </a:p>
                  </a:txBody>
                  <a:tcPr marT="91425" marB="91425" marR="91425" marL="91425"/>
                </a:tc>
                <a:tc>
                  <a:txBody>
                    <a:bodyPr/>
                    <a:lstStyle/>
                    <a:p>
                      <a:pPr indent="0" lvl="0" marL="0" rtl="0" algn="l">
                        <a:spcBef>
                          <a:spcPts val="0"/>
                        </a:spcBef>
                        <a:spcAft>
                          <a:spcPts val="0"/>
                        </a:spcAft>
                        <a:buNone/>
                      </a:pPr>
                      <a:r>
                        <a:rPr lang="en-US"/>
                        <a:t>14.04</a:t>
                      </a:r>
                      <a:endParaRPr/>
                    </a:p>
                  </a:txBody>
                  <a:tcPr marT="91425" marB="91425" marR="91425" marL="91425"/>
                </a:tc>
                <a:tc>
                  <a:txBody>
                    <a:bodyPr/>
                    <a:lstStyle/>
                    <a:p>
                      <a:pPr indent="0" lvl="0" marL="0" rtl="0" algn="l">
                        <a:spcBef>
                          <a:spcPts val="0"/>
                        </a:spcBef>
                        <a:spcAft>
                          <a:spcPts val="0"/>
                        </a:spcAft>
                        <a:buNone/>
                      </a:pPr>
                      <a:r>
                        <a:rPr lang="en-US"/>
                        <a:t>94.97</a:t>
                      </a:r>
                      <a:endParaRPr/>
                    </a:p>
                  </a:txBody>
                  <a:tcPr marT="91425" marB="91425" marR="91425" marL="91425"/>
                </a:tc>
                <a:tc>
                  <a:txBody>
                    <a:bodyPr/>
                    <a:lstStyle/>
                    <a:p>
                      <a:pPr indent="0" lvl="0" marL="0" rtl="0" algn="l">
                        <a:spcBef>
                          <a:spcPts val="0"/>
                        </a:spcBef>
                        <a:spcAft>
                          <a:spcPts val="0"/>
                        </a:spcAft>
                        <a:buNone/>
                      </a:pPr>
                      <a:r>
                        <a:rPr lang="en-US"/>
                        <a:t>96.52</a:t>
                      </a:r>
                      <a:endParaRPr/>
                    </a:p>
                  </a:txBody>
                  <a:tcPr marT="91425" marB="91425" marR="91425" marL="91425"/>
                </a:tc>
                <a:tc>
                  <a:txBody>
                    <a:bodyPr/>
                    <a:lstStyle/>
                    <a:p>
                      <a:pPr indent="0" lvl="0" marL="0" rtl="0" algn="l">
                        <a:spcBef>
                          <a:spcPts val="0"/>
                        </a:spcBef>
                        <a:spcAft>
                          <a:spcPts val="0"/>
                        </a:spcAft>
                        <a:buNone/>
                      </a:pPr>
                      <a:r>
                        <a:rPr lang="en-US"/>
                        <a:t>9.98</a:t>
                      </a:r>
                      <a:endParaRPr/>
                    </a:p>
                  </a:txBody>
                  <a:tcPr marT="91425" marB="91425" marR="91425" marL="91425"/>
                </a:tc>
                <a:tc>
                  <a:txBody>
                    <a:bodyPr/>
                    <a:lstStyle/>
                    <a:p>
                      <a:pPr indent="0" lvl="0" marL="0" rtl="0" algn="l">
                        <a:spcBef>
                          <a:spcPts val="0"/>
                        </a:spcBef>
                        <a:spcAft>
                          <a:spcPts val="0"/>
                        </a:spcAft>
                        <a:buNone/>
                      </a:pPr>
                      <a:r>
                        <a:rPr lang="en-US"/>
                        <a:t>96.27</a:t>
                      </a:r>
                      <a:endParaRPr/>
                    </a:p>
                  </a:txBody>
                  <a:tcPr marT="91425" marB="91425" marR="91425" marL="91425"/>
                </a:tc>
                <a:tc>
                  <a:txBody>
                    <a:bodyPr/>
                    <a:lstStyle/>
                    <a:p>
                      <a:pPr indent="0" lvl="0" marL="0" rtl="0" algn="l">
                        <a:spcBef>
                          <a:spcPts val="0"/>
                        </a:spcBef>
                        <a:spcAft>
                          <a:spcPts val="0"/>
                        </a:spcAft>
                        <a:buNone/>
                      </a:pPr>
                      <a:r>
                        <a:rPr lang="en-US"/>
                        <a:t>96.15</a:t>
                      </a:r>
                      <a:endParaRPr/>
                    </a:p>
                  </a:txBody>
                  <a:tcPr marT="91425" marB="91425" marR="91425" marL="91425"/>
                </a:tc>
                <a:tc>
                  <a:txBody>
                    <a:bodyPr/>
                    <a:lstStyle/>
                    <a:p>
                      <a:pPr indent="0" lvl="0" marL="0" rtl="0" algn="l">
                        <a:spcBef>
                          <a:spcPts val="0"/>
                        </a:spcBef>
                        <a:spcAft>
                          <a:spcPts val="0"/>
                        </a:spcAft>
                        <a:buNone/>
                      </a:pPr>
                      <a:r>
                        <a:rPr lang="en-US"/>
                        <a:t>10.90</a:t>
                      </a:r>
                      <a:endParaRPr/>
                    </a:p>
                  </a:txBody>
                  <a:tcPr marT="91425" marB="91425" marR="91425" marL="91425"/>
                </a:tc>
                <a:tc>
                  <a:txBody>
                    <a:bodyPr/>
                    <a:lstStyle/>
                    <a:p>
                      <a:pPr indent="0" lvl="0" marL="0" rtl="0" algn="l">
                        <a:spcBef>
                          <a:spcPts val="0"/>
                        </a:spcBef>
                        <a:spcAft>
                          <a:spcPts val="0"/>
                        </a:spcAft>
                        <a:buNone/>
                      </a:pPr>
                      <a:r>
                        <a:rPr lang="en-US"/>
                        <a:t>95.87</a:t>
                      </a:r>
                      <a:endParaRPr/>
                    </a:p>
                  </a:txBody>
                  <a:tcPr marT="91425" marB="91425" marR="91425" marL="91425"/>
                </a:tc>
              </a:tr>
              <a:tr h="372625">
                <a:tc>
                  <a:txBody>
                    <a:bodyPr/>
                    <a:lstStyle/>
                    <a:p>
                      <a:pPr indent="0" lvl="0" marL="0" rtl="0" algn="l">
                        <a:spcBef>
                          <a:spcPts val="0"/>
                        </a:spcBef>
                        <a:spcAft>
                          <a:spcPts val="0"/>
                        </a:spcAft>
                        <a:buNone/>
                      </a:pPr>
                      <a:r>
                        <a:rPr lang="en-US"/>
                        <a:t>Beet</a:t>
                      </a:r>
                      <a:endParaRPr/>
                    </a:p>
                  </a:txBody>
                  <a:tcPr marT="91425" marB="91425" marR="91425" marL="91425"/>
                </a:tc>
                <a:tc>
                  <a:txBody>
                    <a:bodyPr/>
                    <a:lstStyle/>
                    <a:p>
                      <a:pPr indent="0" lvl="0" marL="0" rtl="0" algn="l">
                        <a:spcBef>
                          <a:spcPts val="0"/>
                        </a:spcBef>
                        <a:spcAft>
                          <a:spcPts val="0"/>
                        </a:spcAft>
                        <a:buNone/>
                      </a:pPr>
                      <a:r>
                        <a:rPr lang="en-US"/>
                        <a:t>96.14</a:t>
                      </a:r>
                      <a:endParaRPr/>
                    </a:p>
                  </a:txBody>
                  <a:tcPr marT="91425" marB="91425" marR="91425" marL="91425"/>
                </a:tc>
                <a:tc>
                  <a:txBody>
                    <a:bodyPr/>
                    <a:lstStyle/>
                    <a:p>
                      <a:pPr indent="0" lvl="0" marL="0" rtl="0" algn="l">
                        <a:spcBef>
                          <a:spcPts val="0"/>
                        </a:spcBef>
                        <a:spcAft>
                          <a:spcPts val="0"/>
                        </a:spcAft>
                        <a:buNone/>
                      </a:pPr>
                      <a:r>
                        <a:rPr lang="en-US"/>
                        <a:t>12.21</a:t>
                      </a:r>
                      <a:endParaRPr/>
                    </a:p>
                  </a:txBody>
                  <a:tcPr marT="91425" marB="91425" marR="91425" marL="91425"/>
                </a:tc>
                <a:tc>
                  <a:txBody>
                    <a:bodyPr/>
                    <a:lstStyle/>
                    <a:p>
                      <a:pPr indent="0" lvl="0" marL="0" rtl="0" algn="l">
                        <a:spcBef>
                          <a:spcPts val="0"/>
                        </a:spcBef>
                        <a:spcAft>
                          <a:spcPts val="0"/>
                        </a:spcAft>
                        <a:buNone/>
                      </a:pPr>
                      <a:r>
                        <a:rPr lang="en-US"/>
                        <a:t>95.90</a:t>
                      </a:r>
                      <a:endParaRPr/>
                    </a:p>
                  </a:txBody>
                  <a:tcPr marT="91425" marB="91425" marR="91425" marL="91425"/>
                </a:tc>
                <a:tc>
                  <a:txBody>
                    <a:bodyPr/>
                    <a:lstStyle/>
                    <a:p>
                      <a:pPr indent="0" lvl="0" marL="0" rtl="0" algn="l">
                        <a:spcBef>
                          <a:spcPts val="0"/>
                        </a:spcBef>
                        <a:spcAft>
                          <a:spcPts val="0"/>
                        </a:spcAft>
                        <a:buNone/>
                      </a:pPr>
                      <a:r>
                        <a:rPr lang="en-US"/>
                        <a:t>97.05</a:t>
                      </a:r>
                      <a:endParaRPr/>
                    </a:p>
                  </a:txBody>
                  <a:tcPr marT="91425" marB="91425" marR="91425" marL="91425"/>
                </a:tc>
                <a:tc>
                  <a:txBody>
                    <a:bodyPr/>
                    <a:lstStyle/>
                    <a:p>
                      <a:pPr indent="0" lvl="0" marL="0" rtl="0" algn="l">
                        <a:spcBef>
                          <a:spcPts val="0"/>
                        </a:spcBef>
                        <a:spcAft>
                          <a:spcPts val="0"/>
                        </a:spcAft>
                        <a:buNone/>
                      </a:pPr>
                      <a:r>
                        <a:rPr lang="en-US"/>
                        <a:t>8.32</a:t>
                      </a:r>
                      <a:endParaRPr/>
                    </a:p>
                  </a:txBody>
                  <a:tcPr marT="91425" marB="91425" marR="91425" marL="91425"/>
                </a:tc>
                <a:tc>
                  <a:txBody>
                    <a:bodyPr/>
                    <a:lstStyle/>
                    <a:p>
                      <a:pPr indent="0" lvl="0" marL="0" rtl="0" algn="l">
                        <a:spcBef>
                          <a:spcPts val="0"/>
                        </a:spcBef>
                        <a:spcAft>
                          <a:spcPts val="0"/>
                        </a:spcAft>
                        <a:buNone/>
                      </a:pPr>
                      <a:r>
                        <a:rPr lang="en-US"/>
                        <a:t>97.06</a:t>
                      </a:r>
                      <a:endParaRPr/>
                    </a:p>
                  </a:txBody>
                  <a:tcPr marT="91425" marB="91425" marR="91425" marL="91425"/>
                </a:tc>
                <a:tc>
                  <a:txBody>
                    <a:bodyPr/>
                    <a:lstStyle/>
                    <a:p>
                      <a:pPr indent="0" lvl="0" marL="0" rtl="0" algn="l">
                        <a:spcBef>
                          <a:spcPts val="0"/>
                        </a:spcBef>
                        <a:spcAft>
                          <a:spcPts val="0"/>
                        </a:spcAft>
                        <a:buNone/>
                      </a:pPr>
                      <a:r>
                        <a:rPr lang="en-US"/>
                        <a:t>96.48</a:t>
                      </a:r>
                      <a:endParaRPr/>
                    </a:p>
                  </a:txBody>
                  <a:tcPr marT="91425" marB="91425" marR="91425" marL="91425"/>
                </a:tc>
                <a:tc>
                  <a:txBody>
                    <a:bodyPr/>
                    <a:lstStyle/>
                    <a:p>
                      <a:pPr indent="0" lvl="0" marL="0" rtl="0" algn="l">
                        <a:spcBef>
                          <a:spcPts val="0"/>
                        </a:spcBef>
                        <a:spcAft>
                          <a:spcPts val="0"/>
                        </a:spcAft>
                        <a:buNone/>
                      </a:pPr>
                      <a:r>
                        <a:rPr lang="en-US"/>
                        <a:t>9.62</a:t>
                      </a:r>
                      <a:endParaRPr/>
                    </a:p>
                  </a:txBody>
                  <a:tcPr marT="91425" marB="91425" marR="91425" marL="91425"/>
                </a:tc>
                <a:tc>
                  <a:txBody>
                    <a:bodyPr/>
                    <a:lstStyle/>
                    <a:p>
                      <a:pPr indent="0" lvl="0" marL="0" rtl="0" algn="l">
                        <a:spcBef>
                          <a:spcPts val="0"/>
                        </a:spcBef>
                        <a:spcAft>
                          <a:spcPts val="0"/>
                        </a:spcAft>
                        <a:buNone/>
                      </a:pPr>
                      <a:r>
                        <a:rPr lang="en-US"/>
                        <a:t>96.44</a:t>
                      </a:r>
                      <a:endParaRPr/>
                    </a:p>
                  </a:txBody>
                  <a:tcPr marT="91425" marB="91425" marR="91425" marL="91425"/>
                </a:tc>
              </a:tr>
              <a:tr h="372625">
                <a:tc>
                  <a:txBody>
                    <a:bodyPr/>
                    <a:lstStyle/>
                    <a:p>
                      <a:pPr indent="0" lvl="0" marL="0" rtl="0" algn="l">
                        <a:spcBef>
                          <a:spcPts val="0"/>
                        </a:spcBef>
                        <a:spcAft>
                          <a:spcPts val="0"/>
                        </a:spcAft>
                        <a:buNone/>
                      </a:pPr>
                      <a:r>
                        <a:rPr lang="en-US"/>
                        <a:t>Sprint Cereals</a:t>
                      </a:r>
                      <a:endParaRPr/>
                    </a:p>
                  </a:txBody>
                  <a:tcPr marT="91425" marB="91425" marR="91425" marL="91425"/>
                </a:tc>
                <a:tc>
                  <a:txBody>
                    <a:bodyPr/>
                    <a:lstStyle/>
                    <a:p>
                      <a:pPr indent="0" lvl="0" marL="0" rtl="0" algn="l">
                        <a:spcBef>
                          <a:spcPts val="0"/>
                        </a:spcBef>
                        <a:spcAft>
                          <a:spcPts val="0"/>
                        </a:spcAft>
                        <a:buNone/>
                      </a:pPr>
                      <a:r>
                        <a:rPr lang="en-US"/>
                        <a:t>92.99</a:t>
                      </a:r>
                      <a:endParaRPr/>
                    </a:p>
                  </a:txBody>
                  <a:tcPr marT="91425" marB="91425" marR="91425" marL="91425"/>
                </a:tc>
                <a:tc>
                  <a:txBody>
                    <a:bodyPr/>
                    <a:lstStyle/>
                    <a:p>
                      <a:pPr indent="0" lvl="0" marL="0" rtl="0" algn="l">
                        <a:spcBef>
                          <a:spcPts val="0"/>
                        </a:spcBef>
                        <a:spcAft>
                          <a:spcPts val="0"/>
                        </a:spcAft>
                        <a:buNone/>
                      </a:pPr>
                      <a:r>
                        <a:rPr lang="en-US"/>
                        <a:t>18.92</a:t>
                      </a:r>
                      <a:endParaRPr/>
                    </a:p>
                  </a:txBody>
                  <a:tcPr marT="91425" marB="91425" marR="91425" marL="91425"/>
                </a:tc>
                <a:tc>
                  <a:txBody>
                    <a:bodyPr/>
                    <a:lstStyle/>
                    <a:p>
                      <a:pPr indent="0" lvl="0" marL="0" rtl="0" algn="l">
                        <a:spcBef>
                          <a:spcPts val="0"/>
                        </a:spcBef>
                        <a:spcAft>
                          <a:spcPts val="0"/>
                        </a:spcAft>
                        <a:buNone/>
                      </a:pPr>
                      <a:r>
                        <a:rPr lang="en-US"/>
                        <a:t>93.13</a:t>
                      </a:r>
                      <a:endParaRPr/>
                    </a:p>
                  </a:txBody>
                  <a:tcPr marT="91425" marB="91425" marR="91425" marL="91425"/>
                </a:tc>
                <a:tc>
                  <a:txBody>
                    <a:bodyPr/>
                    <a:lstStyle/>
                    <a:p>
                      <a:pPr indent="0" lvl="0" marL="0" rtl="0" algn="l">
                        <a:spcBef>
                          <a:spcPts val="0"/>
                        </a:spcBef>
                        <a:spcAft>
                          <a:spcPts val="0"/>
                        </a:spcAft>
                        <a:buNone/>
                      </a:pPr>
                      <a:r>
                        <a:rPr lang="en-US"/>
                        <a:t>94.44</a:t>
                      </a:r>
                      <a:endParaRPr/>
                    </a:p>
                  </a:txBody>
                  <a:tcPr marT="91425" marB="91425" marR="91425" marL="91425"/>
                </a:tc>
                <a:tc>
                  <a:txBody>
                    <a:bodyPr/>
                    <a:lstStyle/>
                    <a:p>
                      <a:pPr indent="0" lvl="0" marL="0" rtl="0" algn="l">
                        <a:spcBef>
                          <a:spcPts val="0"/>
                        </a:spcBef>
                        <a:spcAft>
                          <a:spcPts val="0"/>
                        </a:spcAft>
                        <a:buNone/>
                      </a:pPr>
                      <a:r>
                        <a:rPr lang="en-US"/>
                        <a:t>15.02</a:t>
                      </a:r>
                      <a:endParaRPr/>
                    </a:p>
                  </a:txBody>
                  <a:tcPr marT="91425" marB="91425" marR="91425" marL="91425"/>
                </a:tc>
                <a:tc>
                  <a:txBody>
                    <a:bodyPr/>
                    <a:lstStyle/>
                    <a:p>
                      <a:pPr indent="0" lvl="0" marL="0" rtl="0" algn="l">
                        <a:spcBef>
                          <a:spcPts val="0"/>
                        </a:spcBef>
                        <a:spcAft>
                          <a:spcPts val="0"/>
                        </a:spcAft>
                        <a:buNone/>
                      </a:pPr>
                      <a:r>
                        <a:rPr lang="en-US"/>
                        <a:t>94.24</a:t>
                      </a:r>
                      <a:endParaRPr/>
                    </a:p>
                  </a:txBody>
                  <a:tcPr marT="91425" marB="91425" marR="91425" marL="91425"/>
                </a:tc>
                <a:tc>
                  <a:txBody>
                    <a:bodyPr/>
                    <a:lstStyle/>
                    <a:p>
                      <a:pPr indent="0" lvl="0" marL="0" rtl="0" algn="l">
                        <a:spcBef>
                          <a:spcPts val="0"/>
                        </a:spcBef>
                        <a:spcAft>
                          <a:spcPts val="0"/>
                        </a:spcAft>
                        <a:buNone/>
                      </a:pPr>
                      <a:r>
                        <a:rPr lang="en-US"/>
                        <a:t>94.34</a:t>
                      </a:r>
                      <a:endParaRPr/>
                    </a:p>
                  </a:txBody>
                  <a:tcPr marT="91425" marB="91425" marR="91425" marL="91425"/>
                </a:tc>
                <a:tc>
                  <a:txBody>
                    <a:bodyPr/>
                    <a:lstStyle/>
                    <a:p>
                      <a:pPr indent="0" lvl="0" marL="0" rtl="0" algn="l">
                        <a:spcBef>
                          <a:spcPts val="0"/>
                        </a:spcBef>
                        <a:spcAft>
                          <a:spcPts val="0"/>
                        </a:spcAft>
                        <a:buNone/>
                      </a:pPr>
                      <a:r>
                        <a:rPr lang="en-US"/>
                        <a:t>15.88</a:t>
                      </a:r>
                      <a:endParaRPr/>
                    </a:p>
                  </a:txBody>
                  <a:tcPr marT="91425" marB="91425" marR="91425" marL="91425"/>
                </a:tc>
                <a:tc>
                  <a:txBody>
                    <a:bodyPr/>
                    <a:lstStyle/>
                    <a:p>
                      <a:pPr indent="0" lvl="0" marL="0" rtl="0" algn="l">
                        <a:spcBef>
                          <a:spcPts val="0"/>
                        </a:spcBef>
                        <a:spcAft>
                          <a:spcPts val="0"/>
                        </a:spcAft>
                        <a:buNone/>
                      </a:pPr>
                      <a:r>
                        <a:rPr lang="en-US"/>
                        <a:t>94.09</a:t>
                      </a:r>
                      <a:endParaRPr/>
                    </a:p>
                  </a:txBody>
                  <a:tcPr marT="91425" marB="91425" marR="91425" marL="91425"/>
                </a:tc>
              </a:tr>
              <a:tr h="428625">
                <a:tc>
                  <a:txBody>
                    <a:bodyPr/>
                    <a:lstStyle/>
                    <a:p>
                      <a:pPr indent="0" lvl="0" marL="0" rtl="0" algn="l">
                        <a:spcBef>
                          <a:spcPts val="0"/>
                        </a:spcBef>
                        <a:spcAft>
                          <a:spcPts val="0"/>
                        </a:spcAft>
                        <a:buNone/>
                      </a:pPr>
                      <a:r>
                        <a:rPr lang="en-US"/>
                        <a:t>Winter Wheat</a:t>
                      </a:r>
                      <a:endParaRPr/>
                    </a:p>
                  </a:txBody>
                  <a:tcPr marT="91425" marB="91425" marR="91425" marL="91425"/>
                </a:tc>
                <a:tc>
                  <a:txBody>
                    <a:bodyPr/>
                    <a:lstStyle/>
                    <a:p>
                      <a:pPr indent="0" lvl="0" marL="0" rtl="0" algn="l">
                        <a:spcBef>
                          <a:spcPts val="0"/>
                        </a:spcBef>
                        <a:spcAft>
                          <a:spcPts val="0"/>
                        </a:spcAft>
                        <a:buNone/>
                      </a:pPr>
                      <a:r>
                        <a:rPr lang="en-US"/>
                        <a:t>95.97</a:t>
                      </a:r>
                      <a:endParaRPr/>
                    </a:p>
                  </a:txBody>
                  <a:tcPr marT="91425" marB="91425" marR="91425" marL="91425"/>
                </a:tc>
                <a:tc>
                  <a:txBody>
                    <a:bodyPr/>
                    <a:lstStyle/>
                    <a:p>
                      <a:pPr indent="0" lvl="0" marL="0" rtl="0" algn="l">
                        <a:spcBef>
                          <a:spcPts val="0"/>
                        </a:spcBef>
                        <a:spcAft>
                          <a:spcPts val="0"/>
                        </a:spcAft>
                        <a:buNone/>
                      </a:pPr>
                      <a:r>
                        <a:rPr lang="en-US"/>
                        <a:t>10.81</a:t>
                      </a:r>
                      <a:endParaRPr/>
                    </a:p>
                  </a:txBody>
                  <a:tcPr marT="91425" marB="91425" marR="91425" marL="91425"/>
                </a:tc>
                <a:tc>
                  <a:txBody>
                    <a:bodyPr/>
                    <a:lstStyle/>
                    <a:p>
                      <a:pPr indent="0" lvl="0" marL="0" rtl="0" algn="l">
                        <a:spcBef>
                          <a:spcPts val="0"/>
                        </a:spcBef>
                        <a:spcAft>
                          <a:spcPts val="0"/>
                        </a:spcAft>
                        <a:buNone/>
                      </a:pPr>
                      <a:r>
                        <a:rPr lang="en-US"/>
                        <a:t>95.89</a:t>
                      </a:r>
                      <a:endParaRPr/>
                    </a:p>
                  </a:txBody>
                  <a:tcPr marT="91425" marB="91425" marR="91425" marL="91425"/>
                </a:tc>
                <a:tc>
                  <a:txBody>
                    <a:bodyPr/>
                    <a:lstStyle/>
                    <a:p>
                      <a:pPr indent="0" lvl="0" marL="0" rtl="0" algn="l">
                        <a:spcBef>
                          <a:spcPts val="0"/>
                        </a:spcBef>
                        <a:spcAft>
                          <a:spcPts val="0"/>
                        </a:spcAft>
                        <a:buNone/>
                      </a:pPr>
                      <a:r>
                        <a:rPr lang="en-US"/>
                        <a:t>96.7</a:t>
                      </a:r>
                      <a:endParaRPr/>
                    </a:p>
                  </a:txBody>
                  <a:tcPr marT="91425" marB="91425" marR="91425" marL="91425"/>
                </a:tc>
                <a:tc>
                  <a:txBody>
                    <a:bodyPr/>
                    <a:lstStyle/>
                    <a:p>
                      <a:pPr indent="0" lvl="0" marL="0" rtl="0" algn="l">
                        <a:spcBef>
                          <a:spcPts val="0"/>
                        </a:spcBef>
                        <a:spcAft>
                          <a:spcPts val="0"/>
                        </a:spcAft>
                        <a:buNone/>
                      </a:pPr>
                      <a:r>
                        <a:rPr lang="en-US"/>
                        <a:t>8.32</a:t>
                      </a:r>
                      <a:endParaRPr/>
                    </a:p>
                  </a:txBody>
                  <a:tcPr marT="91425" marB="91425" marR="91425" marL="91425"/>
                </a:tc>
                <a:tc>
                  <a:txBody>
                    <a:bodyPr/>
                    <a:lstStyle/>
                    <a:p>
                      <a:pPr indent="0" lvl="0" marL="0" rtl="0" algn="l">
                        <a:spcBef>
                          <a:spcPts val="0"/>
                        </a:spcBef>
                        <a:spcAft>
                          <a:spcPts val="0"/>
                        </a:spcAft>
                        <a:buNone/>
                      </a:pPr>
                      <a:r>
                        <a:rPr lang="en-US"/>
                        <a:t>96.7</a:t>
                      </a:r>
                      <a:endParaRPr/>
                    </a:p>
                  </a:txBody>
                  <a:tcPr marT="91425" marB="91425" marR="91425" marL="91425"/>
                </a:tc>
                <a:tc>
                  <a:txBody>
                    <a:bodyPr/>
                    <a:lstStyle/>
                    <a:p>
                      <a:pPr indent="0" lvl="0" marL="0" rtl="0" algn="l">
                        <a:spcBef>
                          <a:spcPts val="0"/>
                        </a:spcBef>
                        <a:spcAft>
                          <a:spcPts val="0"/>
                        </a:spcAft>
                        <a:buNone/>
                      </a:pPr>
                      <a:r>
                        <a:rPr lang="en-US"/>
                        <a:t>96.61</a:t>
                      </a:r>
                      <a:endParaRPr/>
                    </a:p>
                  </a:txBody>
                  <a:tcPr marT="91425" marB="91425" marR="91425" marL="91425"/>
                </a:tc>
                <a:tc>
                  <a:txBody>
                    <a:bodyPr/>
                    <a:lstStyle/>
                    <a:p>
                      <a:pPr indent="0" lvl="0" marL="0" rtl="0" algn="l">
                        <a:spcBef>
                          <a:spcPts val="0"/>
                        </a:spcBef>
                        <a:spcAft>
                          <a:spcPts val="0"/>
                        </a:spcAft>
                        <a:buNone/>
                      </a:pPr>
                      <a:r>
                        <a:rPr lang="en-US"/>
                        <a:t>9.13</a:t>
                      </a:r>
                      <a:endParaRPr/>
                    </a:p>
                  </a:txBody>
                  <a:tcPr marT="91425" marB="91425" marR="91425" marL="91425"/>
                </a:tc>
                <a:tc>
                  <a:txBody>
                    <a:bodyPr/>
                    <a:lstStyle/>
                    <a:p>
                      <a:pPr indent="0" lvl="0" marL="0" rtl="0" algn="l">
                        <a:spcBef>
                          <a:spcPts val="0"/>
                        </a:spcBef>
                        <a:spcAft>
                          <a:spcPts val="0"/>
                        </a:spcAft>
                        <a:buNone/>
                      </a:pPr>
                      <a:r>
                        <a:rPr lang="en-US"/>
                        <a:t>96.33</a:t>
                      </a:r>
                      <a:endParaRPr/>
                    </a:p>
                  </a:txBody>
                  <a:tcPr marT="91425" marB="91425" marR="91425" marL="91425"/>
                </a:tc>
              </a:tr>
              <a:tr h="372625">
                <a:tc>
                  <a:txBody>
                    <a:bodyPr/>
                    <a:lstStyle/>
                    <a:p>
                      <a:pPr indent="0" lvl="0" marL="0" rtl="0" algn="l">
                        <a:spcBef>
                          <a:spcPts val="0"/>
                        </a:spcBef>
                        <a:spcAft>
                          <a:spcPts val="0"/>
                        </a:spcAft>
                        <a:buNone/>
                      </a:pPr>
                      <a:r>
                        <a:rPr lang="en-US"/>
                        <a:t>Winter </a:t>
                      </a:r>
                      <a:r>
                        <a:rPr lang="en-US"/>
                        <a:t>Triticale</a:t>
                      </a:r>
                      <a:endParaRPr/>
                    </a:p>
                  </a:txBody>
                  <a:tcPr marT="91425" marB="91425" marR="91425" marL="91425"/>
                </a:tc>
                <a:tc>
                  <a:txBody>
                    <a:bodyPr/>
                    <a:lstStyle/>
                    <a:p>
                      <a:pPr indent="0" lvl="0" marL="0" rtl="0" algn="l">
                        <a:spcBef>
                          <a:spcPts val="0"/>
                        </a:spcBef>
                        <a:spcAft>
                          <a:spcPts val="0"/>
                        </a:spcAft>
                        <a:buNone/>
                      </a:pPr>
                      <a:r>
                        <a:rPr lang="en-US"/>
                        <a:t>93.72</a:t>
                      </a:r>
                      <a:endParaRPr/>
                    </a:p>
                  </a:txBody>
                  <a:tcPr marT="91425" marB="91425" marR="91425" marL="91425"/>
                </a:tc>
                <a:tc>
                  <a:txBody>
                    <a:bodyPr/>
                    <a:lstStyle/>
                    <a:p>
                      <a:pPr indent="0" lvl="0" marL="0" rtl="0" algn="l">
                        <a:spcBef>
                          <a:spcPts val="0"/>
                        </a:spcBef>
                        <a:spcAft>
                          <a:spcPts val="0"/>
                        </a:spcAft>
                        <a:buNone/>
                      </a:pPr>
                      <a:r>
                        <a:rPr lang="en-US"/>
                        <a:t>16.79</a:t>
                      </a:r>
                      <a:endParaRPr/>
                    </a:p>
                  </a:txBody>
                  <a:tcPr marT="91425" marB="91425" marR="91425" marL="91425"/>
                </a:tc>
                <a:tc>
                  <a:txBody>
                    <a:bodyPr/>
                    <a:lstStyle/>
                    <a:p>
                      <a:pPr indent="0" lvl="0" marL="0" rtl="0" algn="l">
                        <a:spcBef>
                          <a:spcPts val="0"/>
                        </a:spcBef>
                        <a:spcAft>
                          <a:spcPts val="0"/>
                        </a:spcAft>
                        <a:buNone/>
                      </a:pPr>
                      <a:r>
                        <a:rPr lang="en-US"/>
                        <a:t>93.77</a:t>
                      </a:r>
                      <a:endParaRPr/>
                    </a:p>
                  </a:txBody>
                  <a:tcPr marT="91425" marB="91425" marR="91425" marL="91425"/>
                </a:tc>
                <a:tc>
                  <a:txBody>
                    <a:bodyPr/>
                    <a:lstStyle/>
                    <a:p>
                      <a:pPr indent="0" lvl="0" marL="0" rtl="0" algn="l">
                        <a:spcBef>
                          <a:spcPts val="0"/>
                        </a:spcBef>
                        <a:spcAft>
                          <a:spcPts val="0"/>
                        </a:spcAft>
                        <a:buNone/>
                      </a:pPr>
                      <a:r>
                        <a:rPr lang="en-US"/>
                        <a:t>94.79</a:t>
                      </a:r>
                      <a:endParaRPr/>
                    </a:p>
                  </a:txBody>
                  <a:tcPr marT="91425" marB="91425" marR="91425" marL="91425"/>
                </a:tc>
                <a:tc>
                  <a:txBody>
                    <a:bodyPr/>
                    <a:lstStyle/>
                    <a:p>
                      <a:pPr indent="0" lvl="0" marL="0" rtl="0" algn="l">
                        <a:spcBef>
                          <a:spcPts val="0"/>
                        </a:spcBef>
                        <a:spcAft>
                          <a:spcPts val="0"/>
                        </a:spcAft>
                        <a:buNone/>
                      </a:pPr>
                      <a:r>
                        <a:rPr lang="en-US"/>
                        <a:t>13.61</a:t>
                      </a:r>
                      <a:endParaRPr/>
                    </a:p>
                  </a:txBody>
                  <a:tcPr marT="91425" marB="91425" marR="91425" marL="91425"/>
                </a:tc>
                <a:tc>
                  <a:txBody>
                    <a:bodyPr/>
                    <a:lstStyle/>
                    <a:p>
                      <a:pPr indent="0" lvl="0" marL="0" rtl="0" algn="l">
                        <a:spcBef>
                          <a:spcPts val="0"/>
                        </a:spcBef>
                        <a:spcAft>
                          <a:spcPts val="0"/>
                        </a:spcAft>
                        <a:buNone/>
                      </a:pPr>
                      <a:r>
                        <a:rPr lang="en-US"/>
                        <a:t>94.74</a:t>
                      </a:r>
                      <a:endParaRPr/>
                    </a:p>
                  </a:txBody>
                  <a:tcPr marT="91425" marB="91425" marR="91425" marL="91425"/>
                </a:tc>
                <a:tc>
                  <a:txBody>
                    <a:bodyPr/>
                    <a:lstStyle/>
                    <a:p>
                      <a:pPr indent="0" lvl="0" marL="0" rtl="0" algn="l">
                        <a:spcBef>
                          <a:spcPts val="0"/>
                        </a:spcBef>
                        <a:spcAft>
                          <a:spcPts val="0"/>
                        </a:spcAft>
                        <a:buNone/>
                      </a:pPr>
                      <a:r>
                        <a:rPr lang="en-US"/>
                        <a:t>94.71</a:t>
                      </a:r>
                      <a:endParaRPr/>
                    </a:p>
                  </a:txBody>
                  <a:tcPr marT="91425" marB="91425" marR="91425" marL="91425"/>
                </a:tc>
                <a:tc>
                  <a:txBody>
                    <a:bodyPr/>
                    <a:lstStyle/>
                    <a:p>
                      <a:pPr indent="0" lvl="0" marL="0" rtl="0" algn="l">
                        <a:spcBef>
                          <a:spcPts val="0"/>
                        </a:spcBef>
                        <a:spcAft>
                          <a:spcPts val="0"/>
                        </a:spcAft>
                        <a:buNone/>
                      </a:pPr>
                      <a:r>
                        <a:rPr lang="en-US"/>
                        <a:t>14.44</a:t>
                      </a:r>
                      <a:endParaRPr/>
                    </a:p>
                  </a:txBody>
                  <a:tcPr marT="91425" marB="91425" marR="91425" marL="91425"/>
                </a:tc>
                <a:tc>
                  <a:txBody>
                    <a:bodyPr/>
                    <a:lstStyle/>
                    <a:p>
                      <a:pPr indent="0" lvl="0" marL="0" rtl="0" algn="l">
                        <a:spcBef>
                          <a:spcPts val="0"/>
                        </a:spcBef>
                        <a:spcAft>
                          <a:spcPts val="0"/>
                        </a:spcAft>
                        <a:buNone/>
                      </a:pPr>
                      <a:r>
                        <a:rPr lang="en-US"/>
                        <a:t>94.49</a:t>
                      </a:r>
                      <a:endParaRPr/>
                    </a:p>
                  </a:txBody>
                  <a:tcPr marT="91425" marB="91425" marR="91425" marL="91425"/>
                </a:tc>
              </a:tr>
              <a:tr h="518800">
                <a:tc>
                  <a:txBody>
                    <a:bodyPr/>
                    <a:lstStyle/>
                    <a:p>
                      <a:pPr indent="0" lvl="0" marL="0" rtl="0" algn="l">
                        <a:spcBef>
                          <a:spcPts val="0"/>
                        </a:spcBef>
                        <a:spcAft>
                          <a:spcPts val="0"/>
                        </a:spcAft>
                        <a:buNone/>
                      </a:pPr>
                      <a:r>
                        <a:rPr lang="en-US"/>
                        <a:t>Permanent Plantation</a:t>
                      </a:r>
                      <a:endParaRPr/>
                    </a:p>
                  </a:txBody>
                  <a:tcPr marT="91425" marB="91425" marR="91425" marL="91425"/>
                </a:tc>
                <a:tc>
                  <a:txBody>
                    <a:bodyPr/>
                    <a:lstStyle/>
                    <a:p>
                      <a:pPr indent="0" lvl="0" marL="0" rtl="0" algn="l">
                        <a:spcBef>
                          <a:spcPts val="0"/>
                        </a:spcBef>
                        <a:spcAft>
                          <a:spcPts val="0"/>
                        </a:spcAft>
                        <a:buNone/>
                      </a:pPr>
                      <a:r>
                        <a:rPr lang="en-US"/>
                        <a:t>95.00</a:t>
                      </a:r>
                      <a:endParaRPr/>
                    </a:p>
                  </a:txBody>
                  <a:tcPr marT="91425" marB="91425" marR="91425" marL="91425"/>
                </a:tc>
                <a:tc>
                  <a:txBody>
                    <a:bodyPr/>
                    <a:lstStyle/>
                    <a:p>
                      <a:pPr indent="0" lvl="0" marL="0" rtl="0" algn="l">
                        <a:spcBef>
                          <a:spcPts val="0"/>
                        </a:spcBef>
                        <a:spcAft>
                          <a:spcPts val="0"/>
                        </a:spcAft>
                        <a:buNone/>
                      </a:pPr>
                      <a:r>
                        <a:rPr lang="en-US"/>
                        <a:t>17.63</a:t>
                      </a:r>
                      <a:endParaRPr/>
                    </a:p>
                  </a:txBody>
                  <a:tcPr marT="91425" marB="91425" marR="91425" marL="91425"/>
                </a:tc>
                <a:tc>
                  <a:txBody>
                    <a:bodyPr/>
                    <a:lstStyle/>
                    <a:p>
                      <a:pPr indent="0" lvl="0" marL="0" rtl="0" algn="l">
                        <a:spcBef>
                          <a:spcPts val="0"/>
                        </a:spcBef>
                        <a:spcAft>
                          <a:spcPts val="0"/>
                        </a:spcAft>
                        <a:buNone/>
                      </a:pPr>
                      <a:r>
                        <a:rPr lang="en-US"/>
                        <a:t>94.96</a:t>
                      </a:r>
                      <a:endParaRPr/>
                    </a:p>
                  </a:txBody>
                  <a:tcPr marT="91425" marB="91425" marR="91425" marL="91425"/>
                </a:tc>
                <a:tc>
                  <a:txBody>
                    <a:bodyPr/>
                    <a:lstStyle/>
                    <a:p>
                      <a:pPr indent="0" lvl="0" marL="0" rtl="0" algn="l">
                        <a:spcBef>
                          <a:spcPts val="0"/>
                        </a:spcBef>
                        <a:spcAft>
                          <a:spcPts val="0"/>
                        </a:spcAft>
                        <a:buNone/>
                      </a:pPr>
                      <a:r>
                        <a:rPr lang="en-US"/>
                        <a:t>95.41</a:t>
                      </a:r>
                      <a:endParaRPr/>
                    </a:p>
                  </a:txBody>
                  <a:tcPr marT="91425" marB="91425" marR="91425" marL="91425"/>
                </a:tc>
                <a:tc>
                  <a:txBody>
                    <a:bodyPr/>
                    <a:lstStyle/>
                    <a:p>
                      <a:pPr indent="0" lvl="0" marL="0" rtl="0" algn="l">
                        <a:spcBef>
                          <a:spcPts val="0"/>
                        </a:spcBef>
                        <a:spcAft>
                          <a:spcPts val="0"/>
                        </a:spcAft>
                        <a:buNone/>
                      </a:pPr>
                      <a:r>
                        <a:rPr lang="en-US"/>
                        <a:t>12.52</a:t>
                      </a:r>
                      <a:endParaRPr/>
                    </a:p>
                  </a:txBody>
                  <a:tcPr marT="91425" marB="91425" marR="91425" marL="91425"/>
                </a:tc>
                <a:tc>
                  <a:txBody>
                    <a:bodyPr/>
                    <a:lstStyle/>
                    <a:p>
                      <a:pPr indent="0" lvl="0" marL="0" rtl="0" algn="l">
                        <a:spcBef>
                          <a:spcPts val="0"/>
                        </a:spcBef>
                        <a:spcAft>
                          <a:spcPts val="0"/>
                        </a:spcAft>
                        <a:buNone/>
                      </a:pPr>
                      <a:r>
                        <a:rPr lang="en-US"/>
                        <a:t>95.86</a:t>
                      </a:r>
                      <a:endParaRPr/>
                    </a:p>
                  </a:txBody>
                  <a:tcPr marT="91425" marB="91425" marR="91425" marL="91425"/>
                </a:tc>
                <a:tc>
                  <a:txBody>
                    <a:bodyPr/>
                    <a:lstStyle/>
                    <a:p>
                      <a:pPr indent="0" lvl="0" marL="0" rtl="0" algn="l">
                        <a:spcBef>
                          <a:spcPts val="0"/>
                        </a:spcBef>
                        <a:spcAft>
                          <a:spcPts val="0"/>
                        </a:spcAft>
                        <a:buNone/>
                      </a:pPr>
                      <a:r>
                        <a:rPr lang="en-US"/>
                        <a:t>95.38</a:t>
                      </a:r>
                      <a:endParaRPr/>
                    </a:p>
                  </a:txBody>
                  <a:tcPr marT="91425" marB="91425" marR="91425" marL="91425"/>
                </a:tc>
                <a:tc>
                  <a:txBody>
                    <a:bodyPr/>
                    <a:lstStyle/>
                    <a:p>
                      <a:pPr indent="0" lvl="0" marL="0" rtl="0" algn="l">
                        <a:spcBef>
                          <a:spcPts val="0"/>
                        </a:spcBef>
                        <a:spcAft>
                          <a:spcPts val="0"/>
                        </a:spcAft>
                        <a:buNone/>
                      </a:pPr>
                      <a:r>
                        <a:rPr lang="en-US"/>
                        <a:t>13.22</a:t>
                      </a:r>
                      <a:endParaRPr/>
                    </a:p>
                  </a:txBody>
                  <a:tcPr marT="91425" marB="91425" marR="91425" marL="91425"/>
                </a:tc>
                <a:tc>
                  <a:txBody>
                    <a:bodyPr/>
                    <a:lstStyle/>
                    <a:p>
                      <a:pPr indent="0" lvl="0" marL="0" rtl="0" algn="l">
                        <a:spcBef>
                          <a:spcPts val="0"/>
                        </a:spcBef>
                        <a:spcAft>
                          <a:spcPts val="0"/>
                        </a:spcAft>
                        <a:buNone/>
                      </a:pPr>
                      <a:r>
                        <a:rPr lang="en-US"/>
                        <a:t>95.85</a:t>
                      </a:r>
                      <a:endParaRPr/>
                    </a:p>
                  </a:txBody>
                  <a:tcPr marT="91425" marB="91425" marR="91425" marL="91425"/>
                </a:tc>
              </a:tr>
              <a:tr h="394725">
                <a:tc>
                  <a:txBody>
                    <a:bodyPr/>
                    <a:lstStyle/>
                    <a:p>
                      <a:pPr indent="0" lvl="0" marL="0" rtl="0" algn="l">
                        <a:spcBef>
                          <a:spcPts val="0"/>
                        </a:spcBef>
                        <a:spcAft>
                          <a:spcPts val="0"/>
                        </a:spcAft>
                        <a:buNone/>
                      </a:pPr>
                      <a:r>
                        <a:rPr lang="en-US"/>
                        <a:t>Other Crops</a:t>
                      </a:r>
                      <a:endParaRPr/>
                    </a:p>
                  </a:txBody>
                  <a:tcPr marT="91425" marB="91425" marR="91425" marL="91425"/>
                </a:tc>
                <a:tc>
                  <a:txBody>
                    <a:bodyPr/>
                    <a:lstStyle/>
                    <a:p>
                      <a:pPr indent="0" lvl="0" marL="0" rtl="0" algn="l">
                        <a:spcBef>
                          <a:spcPts val="0"/>
                        </a:spcBef>
                        <a:spcAft>
                          <a:spcPts val="0"/>
                        </a:spcAft>
                        <a:buNone/>
                      </a:pPr>
                      <a:r>
                        <a:rPr lang="en-US"/>
                        <a:t>93.21</a:t>
                      </a:r>
                      <a:endParaRPr/>
                    </a:p>
                  </a:txBody>
                  <a:tcPr marT="91425" marB="91425" marR="91425" marL="91425"/>
                </a:tc>
                <a:tc>
                  <a:txBody>
                    <a:bodyPr/>
                    <a:lstStyle/>
                    <a:p>
                      <a:pPr indent="0" lvl="0" marL="0" rtl="0" algn="l">
                        <a:spcBef>
                          <a:spcPts val="0"/>
                        </a:spcBef>
                        <a:spcAft>
                          <a:spcPts val="0"/>
                        </a:spcAft>
                        <a:buNone/>
                      </a:pPr>
                      <a:r>
                        <a:rPr lang="en-US"/>
                        <a:t>18.57</a:t>
                      </a:r>
                      <a:endParaRPr/>
                    </a:p>
                  </a:txBody>
                  <a:tcPr marT="91425" marB="91425" marR="91425" marL="91425"/>
                </a:tc>
                <a:tc>
                  <a:txBody>
                    <a:bodyPr/>
                    <a:lstStyle/>
                    <a:p>
                      <a:pPr indent="0" lvl="0" marL="0" rtl="0" algn="l">
                        <a:spcBef>
                          <a:spcPts val="0"/>
                        </a:spcBef>
                        <a:spcAft>
                          <a:spcPts val="0"/>
                        </a:spcAft>
                        <a:buNone/>
                      </a:pPr>
                      <a:r>
                        <a:rPr lang="en-US"/>
                        <a:t>93.39</a:t>
                      </a:r>
                      <a:endParaRPr/>
                    </a:p>
                  </a:txBody>
                  <a:tcPr marT="91425" marB="91425" marR="91425" marL="91425"/>
                </a:tc>
                <a:tc>
                  <a:txBody>
                    <a:bodyPr/>
                    <a:lstStyle/>
                    <a:p>
                      <a:pPr indent="0" lvl="0" marL="0" rtl="0" algn="l">
                        <a:spcBef>
                          <a:spcPts val="0"/>
                        </a:spcBef>
                        <a:spcAft>
                          <a:spcPts val="0"/>
                        </a:spcAft>
                        <a:buNone/>
                      </a:pPr>
                      <a:r>
                        <a:rPr lang="en-US"/>
                        <a:t>94.61</a:t>
                      </a:r>
                      <a:endParaRPr/>
                    </a:p>
                  </a:txBody>
                  <a:tcPr marT="91425" marB="91425" marR="91425" marL="91425"/>
                </a:tc>
                <a:tc>
                  <a:txBody>
                    <a:bodyPr/>
                    <a:lstStyle/>
                    <a:p>
                      <a:pPr indent="0" lvl="0" marL="0" rtl="0" algn="l">
                        <a:spcBef>
                          <a:spcPts val="0"/>
                        </a:spcBef>
                        <a:spcAft>
                          <a:spcPts val="0"/>
                        </a:spcAft>
                        <a:buNone/>
                      </a:pPr>
                      <a:r>
                        <a:rPr lang="en-US"/>
                        <a:t>14.96</a:t>
                      </a:r>
                      <a:endParaRPr/>
                    </a:p>
                  </a:txBody>
                  <a:tcPr marT="91425" marB="91425" marR="91425" marL="91425"/>
                </a:tc>
                <a:tc>
                  <a:txBody>
                    <a:bodyPr/>
                    <a:lstStyle/>
                    <a:p>
                      <a:pPr indent="0" lvl="0" marL="0" rtl="0" algn="l">
                        <a:spcBef>
                          <a:spcPts val="0"/>
                        </a:spcBef>
                        <a:spcAft>
                          <a:spcPts val="0"/>
                        </a:spcAft>
                        <a:buNone/>
                      </a:pPr>
                      <a:r>
                        <a:rPr lang="en-US"/>
                        <a:t>94.3</a:t>
                      </a:r>
                      <a:endParaRPr/>
                    </a:p>
                  </a:txBody>
                  <a:tcPr marT="91425" marB="91425" marR="91425" marL="91425"/>
                </a:tc>
                <a:tc>
                  <a:txBody>
                    <a:bodyPr/>
                    <a:lstStyle/>
                    <a:p>
                      <a:pPr indent="0" lvl="0" marL="0" rtl="0" algn="l">
                        <a:spcBef>
                          <a:spcPts val="0"/>
                        </a:spcBef>
                        <a:spcAft>
                          <a:spcPts val="0"/>
                        </a:spcAft>
                        <a:buNone/>
                      </a:pPr>
                      <a:r>
                        <a:rPr lang="en-US"/>
                        <a:t>94.06</a:t>
                      </a:r>
                      <a:endParaRPr/>
                    </a:p>
                  </a:txBody>
                  <a:tcPr marT="91425" marB="91425" marR="91425" marL="91425"/>
                </a:tc>
                <a:tc>
                  <a:txBody>
                    <a:bodyPr/>
                    <a:lstStyle/>
                    <a:p>
                      <a:pPr indent="0" lvl="0" marL="0" rtl="0" algn="l">
                        <a:spcBef>
                          <a:spcPts val="0"/>
                        </a:spcBef>
                        <a:spcAft>
                          <a:spcPts val="0"/>
                        </a:spcAft>
                        <a:buNone/>
                      </a:pPr>
                      <a:r>
                        <a:rPr lang="en-US"/>
                        <a:t>15.91</a:t>
                      </a:r>
                      <a:endParaRPr/>
                    </a:p>
                  </a:txBody>
                  <a:tcPr marT="91425" marB="91425" marR="91425" marL="91425"/>
                </a:tc>
                <a:tc>
                  <a:txBody>
                    <a:bodyPr/>
                    <a:lstStyle/>
                    <a:p>
                      <a:pPr indent="0" lvl="0" marL="0" rtl="0" algn="l">
                        <a:spcBef>
                          <a:spcPts val="0"/>
                        </a:spcBef>
                        <a:spcAft>
                          <a:spcPts val="0"/>
                        </a:spcAft>
                        <a:buNone/>
                      </a:pPr>
                      <a:r>
                        <a:rPr lang="en-US"/>
                        <a:t>94.07</a:t>
                      </a:r>
                      <a:endParaRPr/>
                    </a:p>
                  </a:txBody>
                  <a:tcPr marT="91425" marB="91425" marR="91425" marL="91425"/>
                </a:tc>
              </a:tr>
            </a:tbl>
          </a:graphicData>
        </a:graphic>
      </p:graphicFrame>
    </p:spTree>
  </p:cSld>
  <p:clrMapOvr>
    <a:masterClrMapping/>
  </p:clrMapOvr>
</p:sld>
</file>

<file path=ppt/slides/slide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8" name="Shape 638"/>
        <p:cNvGrpSpPr/>
        <p:nvPr/>
      </p:nvGrpSpPr>
      <p:grpSpPr>
        <a:xfrm>
          <a:off x="0" y="0"/>
          <a:ext cx="0" cy="0"/>
          <a:chOff x="0" y="0"/>
          <a:chExt cx="0" cy="0"/>
        </a:xfrm>
      </p:grpSpPr>
      <p:sp>
        <p:nvSpPr>
          <p:cNvPr id="639" name="Google Shape;639;p92"/>
          <p:cNvSpPr txBox="1"/>
          <p:nvPr/>
        </p:nvSpPr>
        <p:spPr>
          <a:xfrm>
            <a:off x="2589475" y="580628"/>
            <a:ext cx="6732600" cy="1072500"/>
          </a:xfrm>
          <a:prstGeom prst="rect">
            <a:avLst/>
          </a:prstGeom>
          <a:gradFill>
            <a:gsLst>
              <a:gs pos="0">
                <a:srgbClr val="F6F9FC"/>
              </a:gs>
              <a:gs pos="74000">
                <a:srgbClr val="B3D1EC"/>
              </a:gs>
              <a:gs pos="83000">
                <a:srgbClr val="B3D1EC"/>
              </a:gs>
              <a:gs pos="100000">
                <a:srgbClr val="CCE0F2"/>
              </a:gs>
            </a:gsLst>
            <a:lin ang="5400012" scaled="0"/>
          </a:gradFill>
          <a:ln>
            <a:noFill/>
          </a:ln>
        </p:spPr>
        <p:txBody>
          <a:bodyPr anchorCtr="0" anchor="b" bIns="45700" lIns="91425" spcFirstLastPara="1" rIns="91425" wrap="square" tIns="45700">
            <a:normAutofit fontScale="92500"/>
          </a:bodyPr>
          <a:lstStyle/>
          <a:p>
            <a:pPr indent="0" lvl="0" marL="0" marR="0" rtl="0" algn="ctr">
              <a:lnSpc>
                <a:spcPct val="90000"/>
              </a:lnSpc>
              <a:spcBef>
                <a:spcPts val="0"/>
              </a:spcBef>
              <a:spcAft>
                <a:spcPts val="0"/>
              </a:spcAft>
              <a:buClr>
                <a:schemeClr val="dk1"/>
              </a:buClr>
              <a:buSzPct val="100000"/>
              <a:buFont typeface="Calibri"/>
              <a:buNone/>
            </a:pPr>
            <a:r>
              <a:rPr b="1" i="0" lang="en-US" sz="6000" u="sng" cap="none" strike="noStrike">
                <a:solidFill>
                  <a:schemeClr val="dk1"/>
                </a:solidFill>
                <a:latin typeface="Calibri"/>
                <a:ea typeface="Calibri"/>
                <a:cs typeface="Calibri"/>
                <a:sym typeface="Calibri"/>
              </a:rPr>
              <a:t>CS-540  ACPS PROJECT</a:t>
            </a:r>
            <a:endParaRPr/>
          </a:p>
        </p:txBody>
      </p:sp>
      <p:sp>
        <p:nvSpPr>
          <p:cNvPr id="640" name="Google Shape;640;p92"/>
          <p:cNvSpPr txBox="1"/>
          <p:nvPr/>
        </p:nvSpPr>
        <p:spPr>
          <a:xfrm>
            <a:off x="759250" y="2661300"/>
            <a:ext cx="10684500" cy="1942500"/>
          </a:xfrm>
          <a:prstGeom prst="rect">
            <a:avLst/>
          </a:prstGeom>
          <a:gradFill>
            <a:gsLst>
              <a:gs pos="0">
                <a:srgbClr val="FDECDB"/>
              </a:gs>
              <a:gs pos="100000">
                <a:srgbClr val="F0A963"/>
              </a:gs>
            </a:gsLst>
            <a:path path="circle">
              <a:fillToRect b="50%" l="50%" r="50%" t="50%"/>
            </a:path>
            <a:tileRect/>
          </a:gradFill>
          <a:ln>
            <a:noFill/>
          </a:ln>
        </p:spPr>
        <p:txBody>
          <a:bodyPr anchorCtr="0" anchor="b" bIns="45700" lIns="91425" spcFirstLastPara="1" rIns="91425" wrap="square" tIns="45700">
            <a:normAutofit/>
          </a:bodyPr>
          <a:lstStyle/>
          <a:p>
            <a:pPr indent="0" lvl="0" marL="0" marR="0" rtl="0" algn="ctr">
              <a:lnSpc>
                <a:spcPct val="90000"/>
              </a:lnSpc>
              <a:spcBef>
                <a:spcPts val="0"/>
              </a:spcBef>
              <a:spcAft>
                <a:spcPts val="0"/>
              </a:spcAft>
              <a:buClr>
                <a:schemeClr val="dk1"/>
              </a:buClr>
              <a:buSzPts val="6000"/>
              <a:buFont typeface="Calibri"/>
              <a:buNone/>
            </a:pPr>
            <a:r>
              <a:rPr b="1" lang="en-US" sz="12000" u="sng">
                <a:solidFill>
                  <a:schemeClr val="dk1"/>
                </a:solidFill>
                <a:latin typeface="Calibri"/>
                <a:ea typeface="Calibri"/>
                <a:cs typeface="Calibri"/>
                <a:sym typeface="Calibri"/>
              </a:rPr>
              <a:t>CHECKPOINT—7</a:t>
            </a:r>
            <a:endParaRPr sz="12000">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1"/>
          <p:cNvSpPr txBox="1"/>
          <p:nvPr>
            <p:ph idx="1" type="body"/>
          </p:nvPr>
        </p:nvSpPr>
        <p:spPr>
          <a:xfrm>
            <a:off x="952500" y="1325875"/>
            <a:ext cx="10440300" cy="4596900"/>
          </a:xfrm>
          <a:prstGeom prst="rect">
            <a:avLst/>
          </a:prstGeom>
          <a:noFill/>
          <a:ln>
            <a:noFill/>
          </a:ln>
        </p:spPr>
        <p:txBody>
          <a:bodyPr anchorCtr="0" anchor="t" bIns="45700" lIns="91425" spcFirstLastPara="1" rIns="91425" wrap="square" tIns="45700">
            <a:noAutofit/>
          </a:bodyPr>
          <a:lstStyle/>
          <a:p>
            <a:pPr indent="0" lvl="0" marL="0" rtl="0" algn="just">
              <a:spcBef>
                <a:spcPts val="1000"/>
              </a:spcBef>
              <a:spcAft>
                <a:spcPts val="0"/>
              </a:spcAft>
              <a:buClr>
                <a:schemeClr val="dk1"/>
              </a:buClr>
              <a:buSzPts val="2800"/>
              <a:buFont typeface="Noto Sans Symbols"/>
              <a:buNone/>
            </a:pPr>
            <a:r>
              <a:t/>
            </a:r>
            <a:endParaRPr>
              <a:latin typeface="Arial"/>
              <a:ea typeface="Arial"/>
              <a:cs typeface="Arial"/>
              <a:sym typeface="Arial"/>
            </a:endParaRPr>
          </a:p>
          <a:p>
            <a:pPr indent="0" lvl="0" marL="0" rtl="0" algn="just">
              <a:lnSpc>
                <a:spcPct val="90000"/>
              </a:lnSpc>
              <a:spcBef>
                <a:spcPts val="1000"/>
              </a:spcBef>
              <a:spcAft>
                <a:spcPts val="0"/>
              </a:spcAft>
              <a:buClr>
                <a:schemeClr val="dk1"/>
              </a:buClr>
              <a:buSzPts val="2800"/>
              <a:buFont typeface="Noto Sans Symbols"/>
              <a:buNone/>
            </a:pPr>
            <a:r>
              <a:rPr lang="en-US" sz="3000"/>
              <a:t>3</a:t>
            </a:r>
            <a:r>
              <a:rPr lang="en-US" sz="3000">
                <a:solidFill>
                  <a:schemeClr val="dk1"/>
                </a:solidFill>
                <a:latin typeface="Calibri"/>
                <a:ea typeface="Calibri"/>
                <a:cs typeface="Calibri"/>
                <a:sym typeface="Calibri"/>
              </a:rPr>
              <a:t>) </a:t>
            </a:r>
            <a:r>
              <a:rPr b="1" lang="en-US" sz="2600" u="sng">
                <a:solidFill>
                  <a:schemeClr val="dk1"/>
                </a:solidFill>
                <a:latin typeface="Calibri"/>
                <a:ea typeface="Calibri"/>
                <a:cs typeface="Calibri"/>
                <a:sym typeface="Calibri"/>
              </a:rPr>
              <a:t>TRAINING, TEST, AND VALIDATION SETS</a:t>
            </a:r>
            <a:r>
              <a:rPr lang="en-US" sz="3000">
                <a:solidFill>
                  <a:schemeClr val="dk1"/>
                </a:solidFill>
                <a:latin typeface="Calibri"/>
                <a:ea typeface="Calibri"/>
                <a:cs typeface="Calibri"/>
                <a:sym typeface="Calibri"/>
              </a:rPr>
              <a:t>: Samples extracted from these tiles are used to create three sets: the training set, the test set, and the validation set. These sets are statistically independent of each other.</a:t>
            </a:r>
            <a:endParaRPr sz="1800"/>
          </a:p>
          <a:p>
            <a:pPr indent="0" lvl="0" marL="0" rtl="0" algn="just">
              <a:lnSpc>
                <a:spcPct val="90000"/>
              </a:lnSpc>
              <a:spcBef>
                <a:spcPts val="1000"/>
              </a:spcBef>
              <a:spcAft>
                <a:spcPts val="0"/>
              </a:spcAft>
              <a:buClr>
                <a:schemeClr val="dk1"/>
              </a:buClr>
              <a:buSzPts val="2800"/>
              <a:buFont typeface="Noto Sans Symbols"/>
              <a:buNone/>
            </a:pPr>
            <a:r>
              <a:t/>
            </a:r>
            <a:endParaRPr sz="3000">
              <a:solidFill>
                <a:schemeClr val="dk1"/>
              </a:solidFill>
              <a:latin typeface="Calibri"/>
              <a:ea typeface="Calibri"/>
              <a:cs typeface="Calibri"/>
              <a:sym typeface="Calibri"/>
            </a:endParaRPr>
          </a:p>
          <a:p>
            <a:pPr indent="0" lvl="0" marL="0" rtl="0" algn="just">
              <a:lnSpc>
                <a:spcPct val="90000"/>
              </a:lnSpc>
              <a:spcBef>
                <a:spcPts val="1000"/>
              </a:spcBef>
              <a:spcAft>
                <a:spcPts val="0"/>
              </a:spcAft>
              <a:buClr>
                <a:schemeClr val="dk1"/>
              </a:buClr>
              <a:buSzPts val="2800"/>
              <a:buNone/>
            </a:pPr>
            <a:r>
              <a:rPr lang="en-US" sz="3000"/>
              <a:t>4</a:t>
            </a:r>
            <a:r>
              <a:rPr lang="en-US" sz="3000">
                <a:solidFill>
                  <a:schemeClr val="dk1"/>
                </a:solidFill>
                <a:latin typeface="Calibri"/>
                <a:ea typeface="Calibri"/>
                <a:cs typeface="Calibri"/>
                <a:sym typeface="Calibri"/>
              </a:rPr>
              <a:t>) </a:t>
            </a:r>
            <a:r>
              <a:rPr b="1" lang="en-US" sz="2600" u="sng">
                <a:solidFill>
                  <a:schemeClr val="dk1"/>
                </a:solidFill>
                <a:latin typeface="Calibri"/>
                <a:ea typeface="Calibri"/>
                <a:cs typeface="Calibri"/>
                <a:sym typeface="Calibri"/>
              </a:rPr>
              <a:t>PURPOSE</a:t>
            </a:r>
            <a:r>
              <a:rPr lang="en-US" sz="3000">
                <a:solidFill>
                  <a:schemeClr val="dk1"/>
                </a:solidFill>
                <a:latin typeface="Calibri"/>
                <a:ea typeface="Calibri"/>
                <a:cs typeface="Calibri"/>
                <a:sym typeface="Calibri"/>
              </a:rPr>
              <a:t>:</a:t>
            </a:r>
            <a:r>
              <a:rPr lang="en-US" sz="3000">
                <a:latin typeface="Calibri"/>
                <a:ea typeface="Calibri"/>
                <a:cs typeface="Calibri"/>
                <a:sym typeface="Calibri"/>
              </a:rPr>
              <a:t> Analyze time series data, such as sequences of Sentinel-2 images captured over the course of an agricultural year. By leveraging deep learning techniques</a:t>
            </a:r>
            <a:r>
              <a:rPr lang="en-US" sz="2600"/>
              <a:t>.</a:t>
            </a:r>
            <a:endParaRPr sz="2600">
              <a:solidFill>
                <a:schemeClr val="dk1"/>
              </a:solidFill>
            </a:endParaRPr>
          </a:p>
          <a:p>
            <a:pPr indent="0" lvl="0" marL="0" rtl="0" algn="just">
              <a:lnSpc>
                <a:spcPct val="90000"/>
              </a:lnSpc>
              <a:spcBef>
                <a:spcPts val="1000"/>
              </a:spcBef>
              <a:spcAft>
                <a:spcPts val="0"/>
              </a:spcAft>
              <a:buClr>
                <a:schemeClr val="dk1"/>
              </a:buClr>
              <a:buSzPts val="2400"/>
              <a:buFont typeface="Noto Sans Symbols"/>
              <a:buNone/>
            </a:pPr>
            <a:r>
              <a:t/>
            </a:r>
            <a:endParaRPr sz="2600">
              <a:solidFill>
                <a:schemeClr val="dk1"/>
              </a:solidFill>
            </a:endParaRPr>
          </a:p>
        </p:txBody>
      </p:sp>
      <p:sp>
        <p:nvSpPr>
          <p:cNvPr id="141" name="Google Shape;141;p21"/>
          <p:cNvSpPr txBox="1"/>
          <p:nvPr/>
        </p:nvSpPr>
        <p:spPr>
          <a:xfrm>
            <a:off x="0" y="434725"/>
            <a:ext cx="12192000" cy="6513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3100" u="sng" cap="none" strike="noStrike">
                <a:solidFill>
                  <a:srgbClr val="0D0D0D"/>
                </a:solidFill>
                <a:latin typeface="Calibri"/>
                <a:ea typeface="Calibri"/>
                <a:cs typeface="Calibri"/>
                <a:sym typeface="Calibri"/>
              </a:rPr>
              <a:t>IN THE CONTEXT OF THE ARTICLE</a:t>
            </a:r>
            <a:endParaRPr sz="2100">
              <a:solidFill>
                <a:srgbClr val="0D0D0D"/>
              </a:solidFill>
            </a:endParaRPr>
          </a:p>
        </p:txBody>
      </p:sp>
    </p:spTree>
  </p:cSld>
  <p:clrMapOvr>
    <a:masterClrMapping/>
  </p:clrMapOvr>
</p:sld>
</file>

<file path=ppt/slides/slide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5" name="Shape 645"/>
        <p:cNvGrpSpPr/>
        <p:nvPr/>
      </p:nvGrpSpPr>
      <p:grpSpPr>
        <a:xfrm>
          <a:off x="0" y="0"/>
          <a:ext cx="0" cy="0"/>
          <a:chOff x="0" y="0"/>
          <a:chExt cx="0" cy="0"/>
        </a:xfrm>
      </p:grpSpPr>
      <p:sp>
        <p:nvSpPr>
          <p:cNvPr id="646" name="Google Shape;646;p93"/>
          <p:cNvSpPr txBox="1"/>
          <p:nvPr>
            <p:ph type="ctrTitle"/>
          </p:nvPr>
        </p:nvSpPr>
        <p:spPr>
          <a:xfrm>
            <a:off x="55650" y="65175"/>
            <a:ext cx="12192000" cy="783600"/>
          </a:xfrm>
          <a:prstGeom prst="rect">
            <a:avLst/>
          </a:prstGeom>
        </p:spPr>
        <p:txBody>
          <a:bodyPr anchorCtr="0" anchor="b" bIns="45700" lIns="91425" spcFirstLastPara="1" rIns="91425" wrap="square" tIns="45700">
            <a:normAutofit fontScale="90000"/>
          </a:bodyPr>
          <a:lstStyle/>
          <a:p>
            <a:pPr indent="0" lvl="0" marL="0" rtl="0" algn="ctr">
              <a:spcBef>
                <a:spcPts val="0"/>
              </a:spcBef>
              <a:spcAft>
                <a:spcPts val="0"/>
              </a:spcAft>
              <a:buNone/>
            </a:pPr>
            <a:r>
              <a:rPr lang="en-US" u="sng"/>
              <a:t>RECAP</a:t>
            </a:r>
            <a:r>
              <a:rPr lang="en-US"/>
              <a:t>….</a:t>
            </a:r>
            <a:endParaRPr/>
          </a:p>
        </p:txBody>
      </p:sp>
      <p:sp>
        <p:nvSpPr>
          <p:cNvPr id="647" name="Google Shape;647;p93"/>
          <p:cNvSpPr txBox="1"/>
          <p:nvPr>
            <p:ph idx="1" type="subTitle"/>
          </p:nvPr>
        </p:nvSpPr>
        <p:spPr>
          <a:xfrm>
            <a:off x="612075" y="1361575"/>
            <a:ext cx="10850400" cy="4136100"/>
          </a:xfrm>
          <a:prstGeom prst="rect">
            <a:avLst/>
          </a:prstGeom>
        </p:spPr>
        <p:txBody>
          <a:bodyPr anchorCtr="0" anchor="t" bIns="45700" lIns="91425" spcFirstLastPara="1" rIns="91425" wrap="square" tIns="45700">
            <a:noAutofit/>
          </a:bodyPr>
          <a:lstStyle/>
          <a:p>
            <a:pPr indent="0" lvl="0" marL="457200" rtl="0" algn="just">
              <a:spcBef>
                <a:spcPts val="1000"/>
              </a:spcBef>
              <a:spcAft>
                <a:spcPts val="0"/>
              </a:spcAft>
              <a:buNone/>
            </a:pPr>
            <a:r>
              <a:t/>
            </a:r>
            <a:endParaRPr sz="3300"/>
          </a:p>
          <a:p>
            <a:pPr indent="-438150" lvl="0" marL="457200" rtl="0" algn="just">
              <a:spcBef>
                <a:spcPts val="1000"/>
              </a:spcBef>
              <a:spcAft>
                <a:spcPts val="0"/>
              </a:spcAft>
              <a:buSzPts val="3300"/>
              <a:buChar char="●"/>
            </a:pPr>
            <a:r>
              <a:rPr lang="en-US" sz="3300"/>
              <a:t>Using time series sentil2 Dataset , crop type classification has been done through three models like Temp CNN, Transformer and weighted LSTM.</a:t>
            </a:r>
            <a:endParaRPr sz="3300"/>
          </a:p>
          <a:p>
            <a:pPr indent="0" lvl="0" marL="457200" rtl="0" algn="just">
              <a:spcBef>
                <a:spcPts val="1000"/>
              </a:spcBef>
              <a:spcAft>
                <a:spcPts val="0"/>
              </a:spcAft>
              <a:buNone/>
            </a:pPr>
            <a:r>
              <a:t/>
            </a:r>
            <a:endParaRPr sz="3300"/>
          </a:p>
          <a:p>
            <a:pPr indent="-438150" lvl="0" marL="457200" rtl="0" algn="just">
              <a:spcBef>
                <a:spcPts val="1000"/>
              </a:spcBef>
              <a:spcAft>
                <a:spcPts val="0"/>
              </a:spcAft>
              <a:buSzPts val="3300"/>
              <a:buChar char="●"/>
            </a:pPr>
            <a:r>
              <a:rPr lang="en-US" sz="3300"/>
              <a:t>Performance metrics and performance plots for each of the model has also been shown.</a:t>
            </a:r>
            <a:endParaRPr sz="3300"/>
          </a:p>
        </p:txBody>
      </p:sp>
    </p:spTree>
  </p:cSld>
  <p:clrMapOvr>
    <a:masterClrMapping/>
  </p:clrMapOvr>
</p:sld>
</file>

<file path=ppt/slides/slide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2" name="Shape 652"/>
        <p:cNvGrpSpPr/>
        <p:nvPr/>
      </p:nvGrpSpPr>
      <p:grpSpPr>
        <a:xfrm>
          <a:off x="0" y="0"/>
          <a:ext cx="0" cy="0"/>
          <a:chOff x="0" y="0"/>
          <a:chExt cx="0" cy="0"/>
        </a:xfrm>
      </p:grpSpPr>
      <p:sp>
        <p:nvSpPr>
          <p:cNvPr id="653" name="Google Shape;653;p94"/>
          <p:cNvSpPr txBox="1"/>
          <p:nvPr>
            <p:ph type="title"/>
          </p:nvPr>
        </p:nvSpPr>
        <p:spPr>
          <a:xfrm>
            <a:off x="0" y="250375"/>
            <a:ext cx="12192000" cy="7956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b="1" lang="en-US" u="sng"/>
              <a:t>VEGETATION MONITORING</a:t>
            </a:r>
            <a:endParaRPr b="1" u="sng"/>
          </a:p>
        </p:txBody>
      </p:sp>
      <p:sp>
        <p:nvSpPr>
          <p:cNvPr id="654" name="Google Shape;654;p94"/>
          <p:cNvSpPr txBox="1"/>
          <p:nvPr>
            <p:ph idx="1" type="body"/>
          </p:nvPr>
        </p:nvSpPr>
        <p:spPr>
          <a:xfrm>
            <a:off x="556450" y="1546875"/>
            <a:ext cx="11337300" cy="4604400"/>
          </a:xfrm>
          <a:prstGeom prst="rect">
            <a:avLst/>
          </a:prstGeom>
        </p:spPr>
        <p:txBody>
          <a:bodyPr anchorCtr="0" anchor="t" bIns="45700" lIns="91425" spcFirstLastPara="1" rIns="91425" wrap="square" tIns="45700">
            <a:normAutofit/>
          </a:bodyPr>
          <a:lstStyle/>
          <a:p>
            <a:pPr indent="0" lvl="0" marL="457200" rtl="0" algn="just">
              <a:spcBef>
                <a:spcPts val="1000"/>
              </a:spcBef>
              <a:spcAft>
                <a:spcPts val="0"/>
              </a:spcAft>
              <a:buNone/>
            </a:pPr>
            <a:r>
              <a:t/>
            </a:r>
            <a:endParaRPr/>
          </a:p>
          <a:p>
            <a:pPr indent="-342900" lvl="0" marL="457200" rtl="0" algn="just">
              <a:spcBef>
                <a:spcPts val="1000"/>
              </a:spcBef>
              <a:spcAft>
                <a:spcPts val="0"/>
              </a:spcAft>
              <a:buSzPts val="1800"/>
              <a:buChar char="●"/>
            </a:pPr>
            <a:r>
              <a:rPr lang="en-US"/>
              <a:t>Vegetation Monitoring over period of 1 year has been conducted.</a:t>
            </a:r>
            <a:endParaRPr/>
          </a:p>
          <a:p>
            <a:pPr indent="0" lvl="0" marL="457200" rtl="0" algn="just">
              <a:spcBef>
                <a:spcPts val="1000"/>
              </a:spcBef>
              <a:spcAft>
                <a:spcPts val="0"/>
              </a:spcAft>
              <a:buNone/>
            </a:pPr>
            <a:r>
              <a:t/>
            </a:r>
            <a:endParaRPr/>
          </a:p>
          <a:p>
            <a:pPr indent="-342900" lvl="0" marL="457200" rtl="0" algn="just">
              <a:spcBef>
                <a:spcPts val="1000"/>
              </a:spcBef>
              <a:spcAft>
                <a:spcPts val="0"/>
              </a:spcAft>
              <a:buSzPts val="1800"/>
              <a:buChar char="●"/>
            </a:pPr>
            <a:r>
              <a:rPr lang="en-US"/>
              <a:t>From the dataset,red and near infrared reflectance band values are</a:t>
            </a:r>
            <a:endParaRPr/>
          </a:p>
          <a:p>
            <a:pPr indent="0" lvl="0" marL="457200" rtl="0" algn="just">
              <a:spcBef>
                <a:spcPts val="1000"/>
              </a:spcBef>
              <a:spcAft>
                <a:spcPts val="0"/>
              </a:spcAft>
              <a:buNone/>
            </a:pPr>
            <a:r>
              <a:rPr lang="en-US"/>
              <a:t>obtained and used in NDVI calculation.</a:t>
            </a:r>
            <a:endParaRPr/>
          </a:p>
          <a:p>
            <a:pPr indent="0" lvl="0" marL="457200" rtl="0" algn="just">
              <a:spcBef>
                <a:spcPts val="1000"/>
              </a:spcBef>
              <a:spcAft>
                <a:spcPts val="0"/>
              </a:spcAft>
              <a:buNone/>
            </a:pPr>
            <a:r>
              <a:rPr lang="en-US"/>
              <a:t> </a:t>
            </a:r>
            <a:endParaRPr/>
          </a:p>
          <a:p>
            <a:pPr indent="-342900" lvl="0" marL="457200" rtl="0" algn="just">
              <a:spcBef>
                <a:spcPts val="1000"/>
              </a:spcBef>
              <a:spcAft>
                <a:spcPts val="0"/>
              </a:spcAft>
              <a:buSzPts val="1800"/>
              <a:buChar char="●"/>
            </a:pPr>
            <a:r>
              <a:rPr lang="en-US"/>
              <a:t>Changes in NDVI values of each crop in every location of Austria has been </a:t>
            </a:r>
            <a:r>
              <a:rPr lang="en-US"/>
              <a:t>calculated</a:t>
            </a:r>
            <a:r>
              <a:rPr lang="en-US"/>
              <a:t> and plotted.</a:t>
            </a:r>
            <a:endParaRPr/>
          </a:p>
        </p:txBody>
      </p:sp>
    </p:spTree>
  </p:cSld>
  <p:clrMapOvr>
    <a:masterClrMapping/>
  </p:clrMapOvr>
</p:sld>
</file>

<file path=ppt/slides/slide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9" name="Shape 659"/>
        <p:cNvGrpSpPr/>
        <p:nvPr/>
      </p:nvGrpSpPr>
      <p:grpSpPr>
        <a:xfrm>
          <a:off x="0" y="0"/>
          <a:ext cx="0" cy="0"/>
          <a:chOff x="0" y="0"/>
          <a:chExt cx="0" cy="0"/>
        </a:xfrm>
      </p:grpSpPr>
      <p:sp>
        <p:nvSpPr>
          <p:cNvPr id="660" name="Google Shape;660;p95"/>
          <p:cNvSpPr txBox="1"/>
          <p:nvPr>
            <p:ph type="title"/>
          </p:nvPr>
        </p:nvSpPr>
        <p:spPr>
          <a:xfrm>
            <a:off x="95250" y="0"/>
            <a:ext cx="12001500" cy="7680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b="1" lang="en-US" u="sng"/>
              <a:t>NDVI CALCULATION</a:t>
            </a:r>
            <a:endParaRPr b="1" u="sng"/>
          </a:p>
        </p:txBody>
      </p:sp>
      <p:sp>
        <p:nvSpPr>
          <p:cNvPr id="661" name="Google Shape;661;p95"/>
          <p:cNvSpPr txBox="1"/>
          <p:nvPr>
            <p:ph idx="1" type="body"/>
          </p:nvPr>
        </p:nvSpPr>
        <p:spPr>
          <a:xfrm>
            <a:off x="506275" y="1046100"/>
            <a:ext cx="4571100" cy="5480700"/>
          </a:xfrm>
          <a:prstGeom prst="rect">
            <a:avLst/>
          </a:prstGeom>
        </p:spPr>
        <p:txBody>
          <a:bodyPr anchorCtr="0" anchor="t" bIns="45700" lIns="91425" spcFirstLastPara="1" rIns="91425" wrap="square" tIns="45700">
            <a:normAutofit fontScale="92500" lnSpcReduction="20000"/>
          </a:bodyPr>
          <a:lstStyle/>
          <a:p>
            <a:pPr indent="0" lvl="0" marL="457200" rtl="0" algn="just">
              <a:spcBef>
                <a:spcPts val="1000"/>
              </a:spcBef>
              <a:spcAft>
                <a:spcPts val="0"/>
              </a:spcAft>
              <a:buNone/>
            </a:pPr>
            <a:r>
              <a:t/>
            </a:r>
            <a:endParaRPr/>
          </a:p>
          <a:p>
            <a:pPr indent="0" lvl="0" marL="457200" rtl="0" algn="just">
              <a:spcBef>
                <a:spcPts val="1000"/>
              </a:spcBef>
              <a:spcAft>
                <a:spcPts val="0"/>
              </a:spcAft>
              <a:buNone/>
            </a:pPr>
            <a:r>
              <a:t/>
            </a:r>
            <a:endParaRPr/>
          </a:p>
          <a:p>
            <a:pPr indent="-334327" lvl="0" marL="457200" rtl="0" algn="just">
              <a:spcBef>
                <a:spcPts val="1000"/>
              </a:spcBef>
              <a:spcAft>
                <a:spcPts val="0"/>
              </a:spcAft>
              <a:buSzPct val="64285"/>
              <a:buChar char="●"/>
            </a:pPr>
            <a:r>
              <a:rPr lang="en-US"/>
              <a:t>Dataset consists of various spectral band reflectance from B2 to B12 like blue, green, red etc.</a:t>
            </a:r>
            <a:endParaRPr/>
          </a:p>
          <a:p>
            <a:pPr indent="0" lvl="0" marL="457200" rtl="0" algn="just">
              <a:spcBef>
                <a:spcPts val="1000"/>
              </a:spcBef>
              <a:spcAft>
                <a:spcPts val="0"/>
              </a:spcAft>
              <a:buNone/>
            </a:pPr>
            <a:r>
              <a:t/>
            </a:r>
            <a:endParaRPr/>
          </a:p>
          <a:p>
            <a:pPr indent="-334327" lvl="0" marL="457200" rtl="0" algn="just">
              <a:spcBef>
                <a:spcPts val="1000"/>
              </a:spcBef>
              <a:spcAft>
                <a:spcPts val="0"/>
              </a:spcAft>
              <a:buSzPct val="64285"/>
              <a:buChar char="●"/>
            </a:pPr>
            <a:r>
              <a:rPr lang="en-US"/>
              <a:t>RED is given by B4 band</a:t>
            </a:r>
            <a:endParaRPr/>
          </a:p>
          <a:p>
            <a:pPr indent="0" lvl="0" marL="0" rtl="0" algn="just">
              <a:spcBef>
                <a:spcPts val="1000"/>
              </a:spcBef>
              <a:spcAft>
                <a:spcPts val="0"/>
              </a:spcAft>
              <a:buNone/>
            </a:pPr>
            <a:r>
              <a:t/>
            </a:r>
            <a:endParaRPr/>
          </a:p>
          <a:p>
            <a:pPr indent="-334327" lvl="0" marL="457200" rtl="0" algn="just">
              <a:spcBef>
                <a:spcPts val="1000"/>
              </a:spcBef>
              <a:spcAft>
                <a:spcPts val="0"/>
              </a:spcAft>
              <a:buSzPct val="64285"/>
              <a:buChar char="●"/>
            </a:pPr>
            <a:r>
              <a:rPr lang="en-US"/>
              <a:t>Near IR is given by B8 band</a:t>
            </a:r>
            <a:endParaRPr/>
          </a:p>
          <a:p>
            <a:pPr indent="0" lvl="0" marL="0" rtl="0" algn="l">
              <a:spcBef>
                <a:spcPts val="1000"/>
              </a:spcBef>
              <a:spcAft>
                <a:spcPts val="0"/>
              </a:spcAft>
              <a:buNone/>
            </a:pPr>
            <a:r>
              <a:t/>
            </a:r>
            <a:endParaRPr/>
          </a:p>
          <a:p>
            <a:pPr indent="0" lvl="0" marL="0" rtl="0" algn="l">
              <a:spcBef>
                <a:spcPts val="1000"/>
              </a:spcBef>
              <a:spcAft>
                <a:spcPts val="0"/>
              </a:spcAft>
              <a:buNone/>
            </a:pPr>
            <a:r>
              <a:t/>
            </a:r>
            <a:endParaRPr/>
          </a:p>
          <a:p>
            <a:pPr indent="0" lvl="0" marL="0" rtl="0" algn="l">
              <a:spcBef>
                <a:spcPts val="1000"/>
              </a:spcBef>
              <a:spcAft>
                <a:spcPts val="0"/>
              </a:spcAft>
              <a:buNone/>
            </a:pPr>
            <a:r>
              <a:t/>
            </a:r>
            <a:endParaRPr/>
          </a:p>
          <a:p>
            <a:pPr indent="0" lvl="0" marL="0" rtl="0" algn="l">
              <a:spcBef>
                <a:spcPts val="1000"/>
              </a:spcBef>
              <a:spcAft>
                <a:spcPts val="0"/>
              </a:spcAft>
              <a:buNone/>
            </a:pPr>
            <a:r>
              <a:t/>
            </a:r>
            <a:endParaRPr/>
          </a:p>
        </p:txBody>
      </p:sp>
      <p:pic>
        <p:nvPicPr>
          <p:cNvPr id="662" name="Google Shape;662;p95"/>
          <p:cNvPicPr preferRelativeResize="0"/>
          <p:nvPr/>
        </p:nvPicPr>
        <p:blipFill>
          <a:blip r:embed="rId3">
            <a:alphaModFix/>
          </a:blip>
          <a:stretch>
            <a:fillRect/>
          </a:stretch>
        </p:blipFill>
        <p:spPr>
          <a:xfrm>
            <a:off x="5341725" y="1046100"/>
            <a:ext cx="6762625" cy="5564300"/>
          </a:xfrm>
          <a:prstGeom prst="rect">
            <a:avLst/>
          </a:prstGeom>
          <a:noFill/>
          <a:ln>
            <a:noFill/>
          </a:ln>
        </p:spPr>
      </p:pic>
    </p:spTree>
  </p:cSld>
  <p:clrMapOvr>
    <a:masterClrMapping/>
  </p:clrMapOvr>
</p:sld>
</file>

<file path=ppt/slides/slide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7" name="Shape 667"/>
        <p:cNvGrpSpPr/>
        <p:nvPr/>
      </p:nvGrpSpPr>
      <p:grpSpPr>
        <a:xfrm>
          <a:off x="0" y="0"/>
          <a:ext cx="0" cy="0"/>
          <a:chOff x="0" y="0"/>
          <a:chExt cx="0" cy="0"/>
        </a:xfrm>
      </p:grpSpPr>
      <p:sp>
        <p:nvSpPr>
          <p:cNvPr id="668" name="Google Shape;668;p96"/>
          <p:cNvSpPr txBox="1"/>
          <p:nvPr>
            <p:ph type="title"/>
          </p:nvPr>
        </p:nvSpPr>
        <p:spPr>
          <a:xfrm>
            <a:off x="1395450" y="155800"/>
            <a:ext cx="9450600" cy="8346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b="1" lang="en-US" sz="4000" u="sng"/>
              <a:t>Normalized Difference Vegetation Index</a:t>
            </a:r>
            <a:endParaRPr b="1" sz="4000" u="sng"/>
          </a:p>
        </p:txBody>
      </p:sp>
      <p:sp>
        <p:nvSpPr>
          <p:cNvPr id="669" name="Google Shape;669;p96"/>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a:bodyPr>
          <a:lstStyle/>
          <a:p>
            <a:pPr indent="0" lvl="0" marL="457200" rtl="0" algn="just">
              <a:spcBef>
                <a:spcPts val="1000"/>
              </a:spcBef>
              <a:spcAft>
                <a:spcPts val="0"/>
              </a:spcAft>
              <a:buNone/>
            </a:pPr>
            <a:r>
              <a:t/>
            </a:r>
            <a:endParaRPr/>
          </a:p>
        </p:txBody>
      </p:sp>
      <p:pic>
        <p:nvPicPr>
          <p:cNvPr id="670" name="Google Shape;670;p96"/>
          <p:cNvPicPr preferRelativeResize="0"/>
          <p:nvPr/>
        </p:nvPicPr>
        <p:blipFill>
          <a:blip r:embed="rId3">
            <a:alphaModFix/>
          </a:blip>
          <a:stretch>
            <a:fillRect/>
          </a:stretch>
        </p:blipFill>
        <p:spPr>
          <a:xfrm>
            <a:off x="445150" y="1157375"/>
            <a:ext cx="11351173" cy="5572625"/>
          </a:xfrm>
          <a:prstGeom prst="rect">
            <a:avLst/>
          </a:prstGeom>
          <a:noFill/>
          <a:ln>
            <a:noFill/>
          </a:ln>
        </p:spPr>
      </p:pic>
    </p:spTree>
  </p:cSld>
  <p:clrMapOvr>
    <a:masterClrMapping/>
  </p:clrMapOvr>
</p:sld>
</file>

<file path=ppt/slides/slide8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5" name="Shape 675"/>
        <p:cNvGrpSpPr/>
        <p:nvPr/>
      </p:nvGrpSpPr>
      <p:grpSpPr>
        <a:xfrm>
          <a:off x="0" y="0"/>
          <a:ext cx="0" cy="0"/>
          <a:chOff x="0" y="0"/>
          <a:chExt cx="0" cy="0"/>
        </a:xfrm>
      </p:grpSpPr>
      <p:sp>
        <p:nvSpPr>
          <p:cNvPr id="676" name="Google Shape;676;p97"/>
          <p:cNvSpPr txBox="1"/>
          <p:nvPr>
            <p:ph type="title"/>
          </p:nvPr>
        </p:nvSpPr>
        <p:spPr>
          <a:xfrm>
            <a:off x="1308200" y="192550"/>
            <a:ext cx="10112400" cy="8286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b="1" lang="en-US" u="sng"/>
              <a:t>Sample Output of Crop NDVI Variation</a:t>
            </a:r>
            <a:endParaRPr b="1" u="sng"/>
          </a:p>
        </p:txBody>
      </p:sp>
      <p:pic>
        <p:nvPicPr>
          <p:cNvPr id="677" name="Google Shape;677;p97"/>
          <p:cNvPicPr preferRelativeResize="0"/>
          <p:nvPr/>
        </p:nvPicPr>
        <p:blipFill>
          <a:blip r:embed="rId3">
            <a:alphaModFix/>
          </a:blip>
          <a:stretch>
            <a:fillRect/>
          </a:stretch>
        </p:blipFill>
        <p:spPr>
          <a:xfrm>
            <a:off x="431225" y="1115650"/>
            <a:ext cx="11253799" cy="5437551"/>
          </a:xfrm>
          <a:prstGeom prst="rect">
            <a:avLst/>
          </a:prstGeom>
          <a:noFill/>
          <a:ln>
            <a:noFill/>
          </a:ln>
        </p:spPr>
      </p:pic>
      <p:sp>
        <p:nvSpPr>
          <p:cNvPr id="678" name="Google Shape;678;p97"/>
          <p:cNvSpPr txBox="1"/>
          <p:nvPr/>
        </p:nvSpPr>
        <p:spPr>
          <a:xfrm>
            <a:off x="5903600" y="2820400"/>
            <a:ext cx="1914600" cy="82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300">
                <a:solidFill>
                  <a:schemeClr val="dk1"/>
                </a:solidFill>
                <a:latin typeface="Calibri"/>
                <a:ea typeface="Calibri"/>
                <a:cs typeface="Calibri"/>
                <a:sym typeface="Calibri"/>
              </a:rPr>
              <a:t>Moderately Healthy Crop</a:t>
            </a:r>
            <a:endParaRPr sz="2300">
              <a:solidFill>
                <a:schemeClr val="dk1"/>
              </a:solidFill>
              <a:latin typeface="Calibri"/>
              <a:ea typeface="Calibri"/>
              <a:cs typeface="Calibri"/>
              <a:sym typeface="Calibri"/>
            </a:endParaRPr>
          </a:p>
        </p:txBody>
      </p:sp>
      <p:sp>
        <p:nvSpPr>
          <p:cNvPr id="679" name="Google Shape;679;p97"/>
          <p:cNvSpPr/>
          <p:nvPr/>
        </p:nvSpPr>
        <p:spPr>
          <a:xfrm>
            <a:off x="8132450" y="2720350"/>
            <a:ext cx="1828800" cy="708600"/>
          </a:xfrm>
          <a:prstGeom prst="ellipse">
            <a:avLst/>
          </a:prstGeom>
          <a:no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680" name="Google Shape;680;p97"/>
          <p:cNvSpPr txBox="1"/>
          <p:nvPr/>
        </p:nvSpPr>
        <p:spPr>
          <a:xfrm>
            <a:off x="8089575" y="3391850"/>
            <a:ext cx="2328900" cy="82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400">
                <a:solidFill>
                  <a:schemeClr val="dk1"/>
                </a:solidFill>
                <a:latin typeface="Calibri"/>
                <a:ea typeface="Calibri"/>
                <a:cs typeface="Calibri"/>
                <a:sym typeface="Calibri"/>
              </a:rPr>
              <a:t>Disease Affected Crop</a:t>
            </a:r>
            <a:endParaRPr sz="2400">
              <a:solidFill>
                <a:schemeClr val="dk1"/>
              </a:solidFill>
              <a:latin typeface="Calibri"/>
              <a:ea typeface="Calibri"/>
              <a:cs typeface="Calibri"/>
              <a:sym typeface="Calibri"/>
            </a:endParaRPr>
          </a:p>
        </p:txBody>
      </p:sp>
      <p:sp>
        <p:nvSpPr>
          <p:cNvPr id="681" name="Google Shape;681;p97"/>
          <p:cNvSpPr/>
          <p:nvPr/>
        </p:nvSpPr>
        <p:spPr>
          <a:xfrm>
            <a:off x="2503175" y="5563550"/>
            <a:ext cx="571500" cy="571500"/>
          </a:xfrm>
          <a:prstGeom prst="ellipse">
            <a:avLst/>
          </a:prstGeom>
          <a:no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682" name="Google Shape;682;p97"/>
          <p:cNvSpPr txBox="1"/>
          <p:nvPr/>
        </p:nvSpPr>
        <p:spPr>
          <a:xfrm>
            <a:off x="3088950" y="5197825"/>
            <a:ext cx="3686100" cy="70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800">
                <a:solidFill>
                  <a:schemeClr val="dk1"/>
                </a:solidFill>
                <a:latin typeface="Calibri"/>
                <a:ea typeface="Calibri"/>
                <a:cs typeface="Calibri"/>
                <a:sym typeface="Calibri"/>
              </a:rPr>
              <a:t>Area Covered withwater</a:t>
            </a:r>
            <a:endParaRPr sz="2800">
              <a:solidFill>
                <a:schemeClr val="dk1"/>
              </a:solidFill>
              <a:latin typeface="Calibri"/>
              <a:ea typeface="Calibri"/>
              <a:cs typeface="Calibri"/>
              <a:sym typeface="Calibri"/>
            </a:endParaRPr>
          </a:p>
        </p:txBody>
      </p:sp>
      <p:sp>
        <p:nvSpPr>
          <p:cNvPr id="683" name="Google Shape;683;p97"/>
          <p:cNvSpPr/>
          <p:nvPr/>
        </p:nvSpPr>
        <p:spPr>
          <a:xfrm>
            <a:off x="6389375" y="2011750"/>
            <a:ext cx="1271400" cy="708600"/>
          </a:xfrm>
          <a:prstGeom prst="ellipse">
            <a:avLst/>
          </a:prstGeom>
          <a:no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Tree>
  </p:cSld>
  <p:clrMapOvr>
    <a:masterClrMapping/>
  </p:clrMapOvr>
</p:sld>
</file>

<file path=ppt/slides/slide8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8" name="Shape 688"/>
        <p:cNvGrpSpPr/>
        <p:nvPr/>
      </p:nvGrpSpPr>
      <p:grpSpPr>
        <a:xfrm>
          <a:off x="0" y="0"/>
          <a:ext cx="0" cy="0"/>
          <a:chOff x="0" y="0"/>
          <a:chExt cx="0" cy="0"/>
        </a:xfrm>
      </p:grpSpPr>
      <p:sp>
        <p:nvSpPr>
          <p:cNvPr id="689" name="Google Shape;689;p98"/>
          <p:cNvSpPr txBox="1"/>
          <p:nvPr>
            <p:ph type="title"/>
          </p:nvPr>
        </p:nvSpPr>
        <p:spPr>
          <a:xfrm>
            <a:off x="1611325" y="100150"/>
            <a:ext cx="9965100" cy="8904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b="1" lang="en-US" u="sng"/>
              <a:t>Sample Output of Crop NDVI Variation</a:t>
            </a:r>
            <a:endParaRPr b="1" u="sng"/>
          </a:p>
        </p:txBody>
      </p:sp>
      <p:pic>
        <p:nvPicPr>
          <p:cNvPr id="690" name="Google Shape;690;p98"/>
          <p:cNvPicPr preferRelativeResize="0"/>
          <p:nvPr/>
        </p:nvPicPr>
        <p:blipFill>
          <a:blip r:embed="rId3">
            <a:alphaModFix/>
          </a:blip>
          <a:stretch>
            <a:fillRect/>
          </a:stretch>
        </p:blipFill>
        <p:spPr>
          <a:xfrm>
            <a:off x="445150" y="1073900"/>
            <a:ext cx="11323349" cy="5593600"/>
          </a:xfrm>
          <a:prstGeom prst="rect">
            <a:avLst/>
          </a:prstGeom>
          <a:noFill/>
          <a:ln>
            <a:noFill/>
          </a:ln>
        </p:spPr>
      </p:pic>
    </p:spTree>
  </p:cSld>
  <p:clrMapOvr>
    <a:masterClrMapping/>
  </p:clrMapOvr>
</p:sld>
</file>

<file path=ppt/slides/slide8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5" name="Shape 695"/>
        <p:cNvGrpSpPr/>
        <p:nvPr/>
      </p:nvGrpSpPr>
      <p:grpSpPr>
        <a:xfrm>
          <a:off x="0" y="0"/>
          <a:ext cx="0" cy="0"/>
          <a:chOff x="0" y="0"/>
          <a:chExt cx="0" cy="0"/>
        </a:xfrm>
      </p:grpSpPr>
      <p:sp>
        <p:nvSpPr>
          <p:cNvPr id="696" name="Google Shape;696;p99"/>
          <p:cNvSpPr txBox="1"/>
          <p:nvPr>
            <p:ph type="title"/>
          </p:nvPr>
        </p:nvSpPr>
        <p:spPr>
          <a:xfrm>
            <a:off x="437850" y="2103300"/>
            <a:ext cx="2845200" cy="2810100"/>
          </a:xfrm>
          <a:prstGeom prst="rect">
            <a:avLst/>
          </a:prstGeom>
        </p:spPr>
        <p:txBody>
          <a:bodyPr anchorCtr="0" anchor="ctr" bIns="45700" lIns="91425" spcFirstLastPara="1" rIns="91425" wrap="square" tIns="45700">
            <a:normAutofit/>
          </a:bodyPr>
          <a:lstStyle/>
          <a:p>
            <a:pPr indent="0" lvl="0" marL="0" rtl="0" algn="just">
              <a:spcBef>
                <a:spcPts val="0"/>
              </a:spcBef>
              <a:spcAft>
                <a:spcPts val="0"/>
              </a:spcAft>
              <a:buNone/>
            </a:pPr>
            <a:r>
              <a:rPr lang="en-US" sz="3000"/>
              <a:t>Growth Stages of Various Crops in a </a:t>
            </a:r>
            <a:r>
              <a:rPr lang="en-US" sz="3000"/>
              <a:t>particular</a:t>
            </a:r>
            <a:r>
              <a:rPr lang="en-US" sz="3000"/>
              <a:t> area of Austria</a:t>
            </a:r>
            <a:endParaRPr sz="3000"/>
          </a:p>
        </p:txBody>
      </p:sp>
      <p:pic>
        <p:nvPicPr>
          <p:cNvPr id="697" name="Google Shape;697;p99"/>
          <p:cNvPicPr preferRelativeResize="0"/>
          <p:nvPr/>
        </p:nvPicPr>
        <p:blipFill>
          <a:blip r:embed="rId3">
            <a:alphaModFix/>
          </a:blip>
          <a:stretch>
            <a:fillRect/>
          </a:stretch>
        </p:blipFill>
        <p:spPr>
          <a:xfrm>
            <a:off x="4585852" y="28575"/>
            <a:ext cx="7606149" cy="6800850"/>
          </a:xfrm>
          <a:prstGeom prst="rect">
            <a:avLst/>
          </a:prstGeom>
          <a:noFill/>
          <a:ln>
            <a:noFill/>
          </a:ln>
        </p:spPr>
      </p:pic>
      <p:sp>
        <p:nvSpPr>
          <p:cNvPr id="698" name="Google Shape;698;p99"/>
          <p:cNvSpPr/>
          <p:nvPr/>
        </p:nvSpPr>
        <p:spPr>
          <a:xfrm>
            <a:off x="3616150" y="3286950"/>
            <a:ext cx="636600" cy="442800"/>
          </a:xfrm>
          <a:prstGeom prst="rightArrow">
            <a:avLst>
              <a:gd fmla="val 50000" name="adj1"/>
              <a:gd fmla="val 50000" name="adj2"/>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Tree>
  </p:cSld>
  <p:clrMapOvr>
    <a:masterClrMapping/>
  </p:clrMapOvr>
</p:sld>
</file>

<file path=ppt/slides/slide8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3" name="Shape 703"/>
        <p:cNvGrpSpPr/>
        <p:nvPr/>
      </p:nvGrpSpPr>
      <p:grpSpPr>
        <a:xfrm>
          <a:off x="0" y="0"/>
          <a:ext cx="0" cy="0"/>
          <a:chOff x="0" y="0"/>
          <a:chExt cx="0" cy="0"/>
        </a:xfrm>
      </p:grpSpPr>
      <p:sp>
        <p:nvSpPr>
          <p:cNvPr id="704" name="Google Shape;704;p100"/>
          <p:cNvSpPr txBox="1"/>
          <p:nvPr>
            <p:ph type="title"/>
          </p:nvPr>
        </p:nvSpPr>
        <p:spPr>
          <a:xfrm>
            <a:off x="3185550" y="0"/>
            <a:ext cx="5194500" cy="11016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b="1" lang="en-US" u="sng"/>
              <a:t>CONCLUSION</a:t>
            </a:r>
            <a:endParaRPr b="1" u="sng"/>
          </a:p>
        </p:txBody>
      </p:sp>
      <p:sp>
        <p:nvSpPr>
          <p:cNvPr id="705" name="Google Shape;705;p100"/>
          <p:cNvSpPr txBox="1"/>
          <p:nvPr>
            <p:ph idx="1" type="body"/>
          </p:nvPr>
        </p:nvSpPr>
        <p:spPr>
          <a:xfrm>
            <a:off x="445150" y="1213025"/>
            <a:ext cx="11434500" cy="5244900"/>
          </a:xfrm>
          <a:prstGeom prst="rect">
            <a:avLst/>
          </a:prstGeom>
        </p:spPr>
        <p:txBody>
          <a:bodyPr anchorCtr="0" anchor="t" bIns="45700" lIns="91425" spcFirstLastPara="1" rIns="91425" wrap="square" tIns="45700">
            <a:normAutofit lnSpcReduction="20000"/>
          </a:bodyPr>
          <a:lstStyle/>
          <a:p>
            <a:pPr indent="0" lvl="0" marL="0" rtl="0" algn="ctr">
              <a:spcBef>
                <a:spcPts val="1000"/>
              </a:spcBef>
              <a:spcAft>
                <a:spcPts val="0"/>
              </a:spcAft>
              <a:buClr>
                <a:schemeClr val="dk1"/>
              </a:buClr>
              <a:buSzPts val="1100"/>
              <a:buFont typeface="Arial"/>
              <a:buNone/>
            </a:pPr>
            <a:r>
              <a:rPr lang="en-US" sz="3000" u="sng"/>
              <a:t>The following inferences were obtained</a:t>
            </a:r>
            <a:r>
              <a:rPr lang="en-US" sz="3000"/>
              <a:t>:</a:t>
            </a:r>
            <a:endParaRPr sz="3000"/>
          </a:p>
          <a:p>
            <a:pPr indent="0" lvl="0" marL="0" rtl="0" algn="l">
              <a:spcBef>
                <a:spcPts val="1000"/>
              </a:spcBef>
              <a:spcAft>
                <a:spcPts val="0"/>
              </a:spcAft>
              <a:buClr>
                <a:schemeClr val="dk1"/>
              </a:buClr>
              <a:buSzPts val="1100"/>
              <a:buFont typeface="Arial"/>
              <a:buNone/>
            </a:pPr>
            <a:r>
              <a:rPr lang="en-US"/>
              <a:t>1. Crop type mapping has been analyzed using three supervised models.</a:t>
            </a:r>
            <a:endParaRPr/>
          </a:p>
          <a:p>
            <a:pPr indent="0" lvl="0" marL="0" rtl="0" algn="l">
              <a:spcBef>
                <a:spcPts val="1000"/>
              </a:spcBef>
              <a:spcAft>
                <a:spcPts val="0"/>
              </a:spcAft>
              <a:buClr>
                <a:schemeClr val="dk1"/>
              </a:buClr>
              <a:buSzPts val="1100"/>
              <a:buFont typeface="Arial"/>
              <a:buNone/>
            </a:pPr>
            <a:r>
              <a:t/>
            </a:r>
            <a:endParaRPr/>
          </a:p>
          <a:p>
            <a:pPr indent="0" lvl="0" marL="0" rtl="0" algn="l">
              <a:spcBef>
                <a:spcPts val="1000"/>
              </a:spcBef>
              <a:spcAft>
                <a:spcPts val="0"/>
              </a:spcAft>
              <a:buClr>
                <a:schemeClr val="dk1"/>
              </a:buClr>
              <a:buSzPts val="1100"/>
              <a:buFont typeface="Arial"/>
              <a:buNone/>
            </a:pPr>
            <a:r>
              <a:rPr lang="en-US"/>
              <a:t>2. Training Accuracy vs Validation Accuracy, Training Loss vs Validation Loss curves were plotted to visualize in-depth.</a:t>
            </a:r>
            <a:endParaRPr/>
          </a:p>
          <a:p>
            <a:pPr indent="0" lvl="0" marL="0" rtl="0" algn="l">
              <a:spcBef>
                <a:spcPts val="1000"/>
              </a:spcBef>
              <a:spcAft>
                <a:spcPts val="0"/>
              </a:spcAft>
              <a:buClr>
                <a:schemeClr val="dk1"/>
              </a:buClr>
              <a:buSzPts val="1100"/>
              <a:buFont typeface="Arial"/>
              <a:buNone/>
            </a:pPr>
            <a:r>
              <a:t/>
            </a:r>
            <a:endParaRPr/>
          </a:p>
          <a:p>
            <a:pPr indent="0" lvl="0" marL="0" rtl="0" algn="l">
              <a:spcBef>
                <a:spcPts val="1000"/>
              </a:spcBef>
              <a:spcAft>
                <a:spcPts val="0"/>
              </a:spcAft>
              <a:buClr>
                <a:schemeClr val="dk1"/>
              </a:buClr>
              <a:buSzPts val="1100"/>
              <a:buFont typeface="Arial"/>
              <a:buNone/>
            </a:pPr>
            <a:r>
              <a:rPr lang="en-US"/>
              <a:t>3. By map type mapping in a particular area,boundary classification task has also been accomplished.</a:t>
            </a:r>
            <a:endParaRPr/>
          </a:p>
          <a:p>
            <a:pPr indent="0" lvl="0" marL="0" rtl="0" algn="l">
              <a:spcBef>
                <a:spcPts val="1000"/>
              </a:spcBef>
              <a:spcAft>
                <a:spcPts val="0"/>
              </a:spcAft>
              <a:buClr>
                <a:schemeClr val="dk1"/>
              </a:buClr>
              <a:buSzPts val="1100"/>
              <a:buFont typeface="Arial"/>
              <a:buNone/>
            </a:pPr>
            <a:r>
              <a:t/>
            </a:r>
            <a:endParaRPr/>
          </a:p>
          <a:p>
            <a:pPr indent="0" lvl="0" marL="0" rtl="0" algn="l">
              <a:spcBef>
                <a:spcPts val="1000"/>
              </a:spcBef>
              <a:spcAft>
                <a:spcPts val="0"/>
              </a:spcAft>
              <a:buClr>
                <a:schemeClr val="dk1"/>
              </a:buClr>
              <a:buSzPts val="1100"/>
              <a:buFont typeface="Arial"/>
              <a:buNone/>
            </a:pPr>
            <a:r>
              <a:rPr lang="en-US"/>
              <a:t>4. The Crop growth for almost 1-year was analysed using NDVI spectral index.</a:t>
            </a:r>
            <a:endParaRPr/>
          </a:p>
          <a:p>
            <a:pPr indent="0" lvl="0" marL="0" rtl="0" algn="l">
              <a:spcBef>
                <a:spcPts val="1000"/>
              </a:spcBef>
              <a:spcAft>
                <a:spcPts val="0"/>
              </a:spcAft>
              <a:buNone/>
            </a:pPr>
            <a:r>
              <a:t/>
            </a:r>
            <a:endParaRPr/>
          </a:p>
          <a:p>
            <a:pPr indent="0" lvl="0" marL="0" rtl="0" algn="l">
              <a:spcBef>
                <a:spcPts val="1000"/>
              </a:spcBef>
              <a:spcAft>
                <a:spcPts val="0"/>
              </a:spcAft>
              <a:buNone/>
            </a:pPr>
            <a:r>
              <a:rPr lang="en-US"/>
              <a:t>5. Through the analysis plant health,optimum location suitable for growth of crops,harvesting time of crops etc can be found out.</a:t>
            </a:r>
            <a:endParaRPr/>
          </a:p>
        </p:txBody>
      </p:sp>
    </p:spTree>
  </p:cSld>
  <p:clrMapOvr>
    <a:masterClrMapping/>
  </p:clrMapOvr>
</p:sld>
</file>

<file path=ppt/slides/slide8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9" name="Shape 709"/>
        <p:cNvGrpSpPr/>
        <p:nvPr/>
      </p:nvGrpSpPr>
      <p:grpSpPr>
        <a:xfrm>
          <a:off x="0" y="0"/>
          <a:ext cx="0" cy="0"/>
          <a:chOff x="0" y="0"/>
          <a:chExt cx="0" cy="0"/>
        </a:xfrm>
      </p:grpSpPr>
      <p:sp>
        <p:nvSpPr>
          <p:cNvPr id="710" name="Google Shape;710;p101"/>
          <p:cNvSpPr txBox="1"/>
          <p:nvPr>
            <p:ph idx="1" type="body"/>
          </p:nvPr>
        </p:nvSpPr>
        <p:spPr>
          <a:xfrm>
            <a:off x="6391470" y="1094740"/>
            <a:ext cx="5667180" cy="5530215"/>
          </a:xfrm>
          <a:prstGeom prst="rect">
            <a:avLst/>
          </a:prstGeom>
          <a:noFill/>
          <a:ln>
            <a:noFill/>
          </a:ln>
        </p:spPr>
        <p:txBody>
          <a:bodyPr anchorCtr="0" anchor="t" bIns="45700" lIns="91425" spcFirstLastPara="1" rIns="91425" wrap="square" tIns="45700">
            <a:normAutofit/>
          </a:bodyPr>
          <a:lstStyle/>
          <a:p>
            <a:pPr indent="-241300" lvl="0" marL="342900" rtl="0" algn="l">
              <a:lnSpc>
                <a:spcPct val="110000"/>
              </a:lnSpc>
              <a:spcBef>
                <a:spcPts val="0"/>
              </a:spcBef>
              <a:spcAft>
                <a:spcPts val="0"/>
              </a:spcAft>
              <a:buClr>
                <a:schemeClr val="dk1"/>
              </a:buClr>
              <a:buSzPts val="1600"/>
              <a:buFont typeface="Noto Sans Symbols"/>
              <a:buNone/>
            </a:pPr>
            <a:r>
              <a:t/>
            </a:r>
            <a:endParaRPr b="1"/>
          </a:p>
          <a:p>
            <a:pPr indent="-184150" lvl="0" marL="285750" rtl="0" algn="l">
              <a:lnSpc>
                <a:spcPct val="90000"/>
              </a:lnSpc>
              <a:spcBef>
                <a:spcPts val="1000"/>
              </a:spcBef>
              <a:spcAft>
                <a:spcPts val="0"/>
              </a:spcAft>
              <a:buClr>
                <a:schemeClr val="dk1"/>
              </a:buClr>
              <a:buSzPts val="1600"/>
              <a:buFont typeface="Noto Sans Symbols"/>
              <a:buNone/>
            </a:pPr>
            <a:r>
              <a:t/>
            </a:r>
            <a:endParaRPr b="1"/>
          </a:p>
        </p:txBody>
      </p:sp>
      <p:pic>
        <p:nvPicPr>
          <p:cNvPr descr="Predesigned Thank You PowerPoint Template And Google Slides, 60% OFF" id="711" name="Google Shape;711;p101"/>
          <p:cNvPicPr preferRelativeResize="0"/>
          <p:nvPr/>
        </p:nvPicPr>
        <p:blipFill rotWithShape="1">
          <a:blip r:embed="rId3">
            <a:alphaModFix/>
          </a:blip>
          <a:srcRect b="0" l="0" r="0" t="0"/>
          <a:stretch/>
        </p:blipFill>
        <p:spPr>
          <a:xfrm>
            <a:off x="0" y="0"/>
            <a:ext cx="12192000" cy="68580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2"/>
          <p:cNvSpPr txBox="1"/>
          <p:nvPr>
            <p:ph type="title"/>
          </p:nvPr>
        </p:nvSpPr>
        <p:spPr>
          <a:xfrm>
            <a:off x="102225" y="91575"/>
            <a:ext cx="12089700" cy="6426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dk1"/>
              </a:buClr>
              <a:buSzPts val="3200"/>
              <a:buFont typeface="Calibri"/>
              <a:buNone/>
            </a:pPr>
            <a:r>
              <a:rPr b="1" lang="en-US" u="sng">
                <a:latin typeface="Calibri"/>
                <a:ea typeface="Calibri"/>
                <a:cs typeface="Calibri"/>
                <a:sym typeface="Calibri"/>
              </a:rPr>
              <a:t>DESCRIPTION OF DATASET</a:t>
            </a:r>
            <a:endParaRPr/>
          </a:p>
        </p:txBody>
      </p:sp>
      <p:sp>
        <p:nvSpPr>
          <p:cNvPr id="147" name="Google Shape;147;p22"/>
          <p:cNvSpPr txBox="1"/>
          <p:nvPr>
            <p:ph idx="1" type="body"/>
          </p:nvPr>
        </p:nvSpPr>
        <p:spPr>
          <a:xfrm>
            <a:off x="102235" y="962025"/>
            <a:ext cx="4958700" cy="5611500"/>
          </a:xfrm>
          <a:prstGeom prst="rect">
            <a:avLst/>
          </a:prstGeom>
          <a:noFill/>
          <a:ln>
            <a:noFill/>
          </a:ln>
        </p:spPr>
        <p:txBody>
          <a:bodyPr anchorCtr="0" anchor="t" bIns="45700" lIns="91425" spcFirstLastPara="1" rIns="91425" wrap="square" tIns="45700">
            <a:normAutofit/>
          </a:bodyPr>
          <a:lstStyle/>
          <a:p>
            <a:pPr indent="-241300" lvl="0" marL="342900" rtl="0" algn="l">
              <a:lnSpc>
                <a:spcPct val="110000"/>
              </a:lnSpc>
              <a:spcBef>
                <a:spcPts val="0"/>
              </a:spcBef>
              <a:spcAft>
                <a:spcPts val="0"/>
              </a:spcAft>
              <a:buClr>
                <a:schemeClr val="dk1"/>
              </a:buClr>
              <a:buSzPts val="1600"/>
              <a:buFont typeface="Calibri"/>
              <a:buNone/>
            </a:pPr>
            <a:r>
              <a:t/>
            </a:r>
            <a:endParaRPr b="1"/>
          </a:p>
          <a:p>
            <a:pPr indent="-241300" lvl="0" marL="342900" rtl="0" algn="l">
              <a:lnSpc>
                <a:spcPct val="110000"/>
              </a:lnSpc>
              <a:spcBef>
                <a:spcPts val="1000"/>
              </a:spcBef>
              <a:spcAft>
                <a:spcPts val="0"/>
              </a:spcAft>
              <a:buClr>
                <a:schemeClr val="dk1"/>
              </a:buClr>
              <a:buSzPts val="1600"/>
              <a:buFont typeface="Calibri"/>
              <a:buNone/>
            </a:pPr>
            <a:r>
              <a:t/>
            </a:r>
            <a:endParaRPr b="1"/>
          </a:p>
          <a:p>
            <a:pPr indent="0" lvl="0" marL="0" rtl="0" algn="l">
              <a:lnSpc>
                <a:spcPct val="90000"/>
              </a:lnSpc>
              <a:spcBef>
                <a:spcPts val="1000"/>
              </a:spcBef>
              <a:spcAft>
                <a:spcPts val="0"/>
              </a:spcAft>
              <a:buClr>
                <a:schemeClr val="dk1"/>
              </a:buClr>
              <a:buSzPts val="1600"/>
              <a:buNone/>
            </a:pPr>
            <a:r>
              <a:t/>
            </a:r>
            <a:endParaRPr b="1"/>
          </a:p>
        </p:txBody>
      </p:sp>
      <p:pic>
        <p:nvPicPr>
          <p:cNvPr descr="Screenshot 2024-03-20 100417" id="148" name="Google Shape;148;p22"/>
          <p:cNvPicPr preferRelativeResize="0"/>
          <p:nvPr>
            <p:ph idx="2" type="pic"/>
          </p:nvPr>
        </p:nvPicPr>
        <p:blipFill rotWithShape="1">
          <a:blip r:embed="rId3">
            <a:alphaModFix/>
          </a:blip>
          <a:srcRect b="0" l="0" r="0" t="0"/>
          <a:stretch/>
        </p:blipFill>
        <p:spPr>
          <a:xfrm>
            <a:off x="559825" y="1189850"/>
            <a:ext cx="10993176" cy="5187200"/>
          </a:xfrm>
          <a:prstGeom prst="rect">
            <a:avLst/>
          </a:prstGeom>
          <a:noFill/>
          <a:ln>
            <a:noFill/>
          </a:ln>
        </p:spPr>
      </p:pic>
      <p:sp>
        <p:nvSpPr>
          <p:cNvPr id="149" name="Google Shape;149;p22"/>
          <p:cNvSpPr txBox="1"/>
          <p:nvPr/>
        </p:nvSpPr>
        <p:spPr>
          <a:xfrm>
            <a:off x="0" y="734200"/>
            <a:ext cx="12089700" cy="5442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chemeClr val="dk1"/>
                </a:solidFill>
                <a:latin typeface="Calibri"/>
                <a:ea typeface="Calibri"/>
                <a:cs typeface="Calibri"/>
                <a:sym typeface="Calibri"/>
              </a:rPr>
              <a:t>The following table summarizes the number of training samples available for each tile and each crop type</a:t>
            </a:r>
            <a:endParaRPr b="1" sz="1800">
              <a:solidFill>
                <a:schemeClr val="dk1"/>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